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8"/>
  </p:notes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3" r:id="rId27"/>
  </p:sldIdLst>
  <p:sldSz cx="9144000" cy="5143500" type="screen16x9"/>
  <p:notesSz cx="6858000" cy="9144000"/>
  <p:embeddedFontLst>
    <p:embeddedFont>
      <p:font typeface="Cambria Math" panose="02040503050406030204" pitchFamily="18" charset="0"/>
      <p:regular r:id="rId29"/>
    </p:embeddedFont>
    <p:embeddedFont>
      <p:font typeface="Open Sans" pitchFamily="2" charset="0"/>
      <p:regular r:id="rId30"/>
      <p:bold r:id="rId31"/>
      <p:italic r:id="rId32"/>
      <p:boldItalic r:id="rId33"/>
    </p:embeddedFont>
    <p:embeddedFont>
      <p:font typeface="PT Sans Narrow" panose="020B0506020203020204" pitchFamily="34"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370"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6476ad1470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6476ad147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6476ad1470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6476ad1470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6476ad1470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6476ad1470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6476ad1470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6476ad1470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6476ad1470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6476ad1470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6476ad1470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6476ad1470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64803c949e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64803c949e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64803c949e_2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64803c949e_2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64803c949e_2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64803c949e_2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803c949e_2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803c949e_2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64803c949e_2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64803c949e_2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64803c949e_2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64803c949e_2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64803c949e_2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64803c949e_2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64803c949e_2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64803c949e_2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64803c949e_2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64803c949e_2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4803c949e_2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4803c949e_2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64803c949e_2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64803c949e_2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64803c949e_2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64803c949e_2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64803c949e_11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64803c949e_1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64803c949e_1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64803c949e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64803c949e_1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64803c949e_1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64803c949e_1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64803c949e_1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64803c949e_11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64803c949e_11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id"/>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3650" y="2001146"/>
            <a:ext cx="7136700" cy="1022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Cryptanalysis </a:t>
            </a:r>
            <a:r>
              <a:rPr lang="id" dirty="0"/>
              <a:t>Vigen</a:t>
            </a:r>
            <a:r>
              <a:rPr lang="en-US" dirty="0"/>
              <a:t>e</a:t>
            </a:r>
            <a:r>
              <a:rPr lang="id" dirty="0"/>
              <a:t>re Cipher</a:t>
            </a:r>
            <a:endParaRPr dirty="0"/>
          </a:p>
        </p:txBody>
      </p:sp>
      <p:sp>
        <p:nvSpPr>
          <p:cNvPr id="67" name="Google Shape;67;p13"/>
          <p:cNvSpPr txBox="1">
            <a:spLocks noGrp="1"/>
          </p:cNvSpPr>
          <p:nvPr>
            <p:ph type="subTitle" idx="1"/>
          </p:nvPr>
        </p:nvSpPr>
        <p:spPr>
          <a:xfrm>
            <a:off x="2136750" y="2960874"/>
            <a:ext cx="48705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600" dirty="0" err="1"/>
              <a:t>Disusun</a:t>
            </a:r>
            <a:r>
              <a:rPr lang="en-US" sz="1600" dirty="0"/>
              <a:t> oleh </a:t>
            </a:r>
            <a:r>
              <a:rPr lang="id" sz="1600" dirty="0"/>
              <a:t>Kelompok 3</a:t>
            </a:r>
            <a:br>
              <a:rPr lang="en-US" sz="1600" dirty="0"/>
            </a:br>
            <a:r>
              <a:rPr lang="en-US" sz="1600" dirty="0" err="1"/>
              <a:t>Kriptografi</a:t>
            </a:r>
            <a:r>
              <a:rPr lang="en-US" sz="1600" dirty="0"/>
              <a:t> Teknik </a:t>
            </a:r>
            <a:r>
              <a:rPr lang="en-US" sz="1600" dirty="0" err="1"/>
              <a:t>Informatika</a:t>
            </a:r>
            <a:r>
              <a:rPr lang="en-US" sz="1600" dirty="0"/>
              <a:t> </a:t>
            </a:r>
            <a:r>
              <a:rPr lang="en-US" sz="1600" dirty="0" err="1"/>
              <a:t>Unpad</a:t>
            </a:r>
            <a:br>
              <a:rPr lang="en-US" sz="1600" dirty="0"/>
            </a:br>
            <a:r>
              <a:rPr lang="en-US" sz="1600" dirty="0" err="1"/>
              <a:t>Tahun</a:t>
            </a:r>
            <a:r>
              <a:rPr lang="en-US" sz="1600" dirty="0"/>
              <a:t> 2019</a:t>
            </a:r>
            <a:endParaRPr sz="1600" dirty="0"/>
          </a:p>
        </p:txBody>
      </p:sp>
      <p:sp>
        <p:nvSpPr>
          <p:cNvPr id="4" name="Google Shape;67;p13">
            <a:extLst>
              <a:ext uri="{FF2B5EF4-FFF2-40B4-BE49-F238E27FC236}">
                <a16:creationId xmlns:a16="http://schemas.microsoft.com/office/drawing/2014/main" id="{8E8716C5-3C67-400D-A339-DD8E3F90B68D}"/>
              </a:ext>
            </a:extLst>
          </p:cNvPr>
          <p:cNvSpPr txBox="1">
            <a:spLocks/>
          </p:cNvSpPr>
          <p:nvPr/>
        </p:nvSpPr>
        <p:spPr>
          <a:xfrm>
            <a:off x="581891" y="4159294"/>
            <a:ext cx="8001000" cy="79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2"/>
              </a:buClr>
              <a:buSzPts val="2400"/>
              <a:buFont typeface="Open Sans"/>
              <a:buNone/>
              <a:defRPr sz="2400" b="0" i="0" u="none" strike="noStrike" cap="none">
                <a:solidFill>
                  <a:schemeClr val="dk2"/>
                </a:solidFill>
                <a:latin typeface="Open Sans"/>
                <a:ea typeface="Open Sans"/>
                <a:cs typeface="Open Sans"/>
                <a:sym typeface="Open Sans"/>
              </a:defRPr>
            </a:lvl9pPr>
          </a:lstStyle>
          <a:p>
            <a:r>
              <a:rPr lang="en-US" sz="1100" dirty="0"/>
              <a:t>[1] Stinson, Douglas. 1995. Cryptography: Theory and Practice. Amerika </a:t>
            </a:r>
            <a:r>
              <a:rPr lang="en-US" sz="1100" dirty="0" err="1"/>
              <a:t>Serikat</a:t>
            </a:r>
            <a:r>
              <a:rPr lang="en-US" sz="1100" dirty="0"/>
              <a:t>. CRC Press.</a:t>
            </a:r>
          </a:p>
          <a:p>
            <a:r>
              <a:rPr lang="en-US" sz="1100" dirty="0"/>
              <a:t>[2] </a:t>
            </a:r>
            <a:r>
              <a:rPr lang="en-US" sz="1100" dirty="0" err="1"/>
              <a:t>Junardi</a:t>
            </a:r>
            <a:r>
              <a:rPr lang="en-US" sz="1100" dirty="0"/>
              <a:t> </a:t>
            </a:r>
            <a:r>
              <a:rPr lang="en-US" sz="1100" dirty="0" err="1"/>
              <a:t>Rebu</a:t>
            </a:r>
            <a:r>
              <a:rPr lang="en-US" sz="1100" dirty="0"/>
              <a:t>, </a:t>
            </a:r>
            <a:r>
              <a:rPr lang="en-US" sz="1100" dirty="0" err="1"/>
              <a:t>Marselinus</a:t>
            </a:r>
            <a:r>
              <a:rPr lang="en-US" sz="1100" dirty="0"/>
              <a:t>. 2015. </a:t>
            </a:r>
            <a:r>
              <a:rPr lang="en-US" sz="1100" dirty="0" err="1"/>
              <a:t>Kriptografi</a:t>
            </a:r>
            <a:r>
              <a:rPr lang="en-US" sz="1100" dirty="0"/>
              <a:t> </a:t>
            </a:r>
            <a:r>
              <a:rPr lang="en-US" sz="1100" dirty="0" err="1"/>
              <a:t>Klasik</a:t>
            </a:r>
            <a:r>
              <a:rPr lang="en-US" sz="1100" dirty="0"/>
              <a:t> – </a:t>
            </a:r>
            <a:r>
              <a:rPr lang="en-US" sz="1100" dirty="0" err="1"/>
              <a:t>Makalah</a:t>
            </a:r>
            <a:r>
              <a:rPr lang="en-US" sz="1100" dirty="0"/>
              <a:t> </a:t>
            </a:r>
            <a:r>
              <a:rPr lang="en-US" sz="1100" dirty="0" err="1"/>
              <a:t>Tugas</a:t>
            </a:r>
            <a:r>
              <a:rPr lang="en-US" sz="1100" dirty="0"/>
              <a:t> </a:t>
            </a:r>
            <a:r>
              <a:rPr lang="en-US" sz="1100" dirty="0" err="1"/>
              <a:t>Akhir</a:t>
            </a:r>
            <a:r>
              <a:rPr lang="en-US" sz="1100" dirty="0"/>
              <a:t>. Yogyakarta. </a:t>
            </a:r>
            <a:r>
              <a:rPr lang="en-US" sz="1100" dirty="0" err="1"/>
              <a:t>Universitas</a:t>
            </a:r>
            <a:r>
              <a:rPr lang="en-US" sz="1100" dirty="0"/>
              <a:t> </a:t>
            </a:r>
            <a:r>
              <a:rPr lang="en-US" sz="1100" dirty="0" err="1"/>
              <a:t>Sanata</a:t>
            </a:r>
            <a:r>
              <a:rPr lang="en-US" sz="1100" dirty="0"/>
              <a:t> Dharma</a:t>
            </a:r>
            <a:endParaRPr lang="en-ID"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5C7BB-EBC2-4BAE-A9F0-3BC62805D0C6}"/>
              </a:ext>
            </a:extLst>
          </p:cNvPr>
          <p:cNvSpPr>
            <a:spLocks noGrp="1"/>
          </p:cNvSpPr>
          <p:nvPr>
            <p:ph type="title"/>
          </p:nvPr>
        </p:nvSpPr>
        <p:spPr/>
        <p:txBody>
          <a:bodyPr/>
          <a:lstStyle/>
          <a:p>
            <a:r>
              <a:rPr lang="en-US" dirty="0" err="1"/>
              <a:t>Kelompok</a:t>
            </a:r>
            <a:r>
              <a:rPr lang="en-US" dirty="0"/>
              <a:t> 3</a:t>
            </a:r>
            <a:endParaRPr lang="en-ID" dirty="0"/>
          </a:p>
        </p:txBody>
      </p:sp>
      <p:sp>
        <p:nvSpPr>
          <p:cNvPr id="3" name="Text Placeholder 2">
            <a:extLst>
              <a:ext uri="{FF2B5EF4-FFF2-40B4-BE49-F238E27FC236}">
                <a16:creationId xmlns:a16="http://schemas.microsoft.com/office/drawing/2014/main" id="{63B37FEF-5519-4655-9E52-940475D14BEF}"/>
              </a:ext>
            </a:extLst>
          </p:cNvPr>
          <p:cNvSpPr>
            <a:spLocks noGrp="1"/>
          </p:cNvSpPr>
          <p:nvPr>
            <p:ph type="body" idx="1"/>
          </p:nvPr>
        </p:nvSpPr>
        <p:spPr/>
        <p:txBody>
          <a:bodyPr/>
          <a:lstStyle/>
          <a:p>
            <a:r>
              <a:rPr lang="id-ID" dirty="0"/>
              <a:t>Muhammad Fadillah Arsa (140810170005)</a:t>
            </a:r>
            <a:endParaRPr lang="en-US" dirty="0"/>
          </a:p>
          <a:p>
            <a:r>
              <a:rPr lang="id-ID" dirty="0"/>
              <a:t>Muhammad Fadli Muflih (140810170006)</a:t>
            </a:r>
            <a:endParaRPr lang="en-US" dirty="0"/>
          </a:p>
          <a:p>
            <a:r>
              <a:rPr lang="id-ID" dirty="0"/>
              <a:t>Diemas Aksya Fachriza (140810170013)</a:t>
            </a:r>
            <a:endParaRPr lang="en-US" dirty="0"/>
          </a:p>
          <a:p>
            <a:r>
              <a:rPr lang="id-ID" dirty="0"/>
              <a:t>Fadhli Hibatul Haqqi (140810170019)</a:t>
            </a:r>
            <a:endParaRPr lang="en-US" dirty="0"/>
          </a:p>
          <a:p>
            <a:r>
              <a:rPr lang="id-ID" dirty="0"/>
              <a:t>Muhammad Siradj Al Fauzi (140810170021)</a:t>
            </a:r>
            <a:endParaRPr lang="en-US" dirty="0"/>
          </a:p>
          <a:p>
            <a:r>
              <a:rPr lang="id-ID" dirty="0"/>
              <a:t>Muhammad Afif (140810170045)</a:t>
            </a:r>
            <a:endParaRPr lang="en-US" dirty="0"/>
          </a:p>
          <a:p>
            <a:r>
              <a:rPr lang="id-ID" dirty="0"/>
              <a:t>Ikbal Antoni (140810170054)</a:t>
            </a:r>
            <a:endParaRPr lang="en-US" dirty="0"/>
          </a:p>
          <a:p>
            <a:r>
              <a:rPr lang="id-ID" dirty="0"/>
              <a:t>Yoga Prambudi Sunaryudanto P. (140810170065)</a:t>
            </a:r>
            <a:endParaRPr lang="en-ID" dirty="0"/>
          </a:p>
        </p:txBody>
      </p:sp>
    </p:spTree>
    <p:extLst>
      <p:ext uri="{BB962C8B-B14F-4D97-AF65-F5344CB8AC3E}">
        <p14:creationId xmlns:p14="http://schemas.microsoft.com/office/powerpoint/2010/main" val="4266105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Kriptanalisis Vignere Cipher</a:t>
            </a:r>
            <a:endParaRPr/>
          </a:p>
        </p:txBody>
      </p:sp>
      <p:sp>
        <p:nvSpPr>
          <p:cNvPr id="73" name="Google Shape;73;p1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dirty="0"/>
              <a:t>Menentukan panjang kunci (m)</a:t>
            </a:r>
            <a:endParaRPr dirty="0"/>
          </a:p>
          <a:p>
            <a:pPr marL="457200" lvl="0" indent="-342900" algn="l" rtl="0">
              <a:spcBef>
                <a:spcPts val="1600"/>
              </a:spcBef>
              <a:spcAft>
                <a:spcPts val="0"/>
              </a:spcAft>
              <a:buSzPts val="1800"/>
              <a:buChar char="●"/>
            </a:pPr>
            <a:r>
              <a:rPr lang="id" dirty="0"/>
              <a:t>Kasiski test</a:t>
            </a:r>
            <a:endParaRPr dirty="0"/>
          </a:p>
          <a:p>
            <a:pPr marL="457200" lvl="0" indent="-342900" algn="l" rtl="0">
              <a:spcBef>
                <a:spcPts val="0"/>
              </a:spcBef>
              <a:spcAft>
                <a:spcPts val="0"/>
              </a:spcAft>
              <a:buSzPts val="1800"/>
              <a:buChar char="●"/>
            </a:pPr>
            <a:r>
              <a:rPr lang="id" dirty="0"/>
              <a:t>index of coincidence</a:t>
            </a:r>
          </a:p>
          <a:p>
            <a:pPr marL="114300" lvl="0" indent="0" algn="l" rtl="0">
              <a:spcBef>
                <a:spcPts val="0"/>
              </a:spcBef>
              <a:spcAft>
                <a:spcPts val="0"/>
              </a:spcAft>
              <a:buSzPts val="1800"/>
              <a:buNone/>
            </a:pPr>
            <a:endParaRPr lang="id" dirty="0"/>
          </a:p>
          <a:p>
            <a:pPr marL="114300" lvl="0" indent="0" algn="l" rtl="0">
              <a:spcBef>
                <a:spcPts val="0"/>
              </a:spcBef>
              <a:spcAft>
                <a:spcPts val="0"/>
              </a:spcAft>
              <a:buSzPts val="1800"/>
              <a:buNone/>
            </a:pPr>
            <a:r>
              <a:rPr lang="id" dirty="0"/>
              <a:t>Menentukan Kunci : </a:t>
            </a:r>
          </a:p>
          <a:p>
            <a:r>
              <a:rPr lang="id" dirty="0"/>
              <a:t>Mutual index of coincidence</a:t>
            </a:r>
          </a:p>
          <a:p>
            <a:pPr marL="114300" lvl="0" indent="0" algn="l" rtl="0">
              <a:spcBef>
                <a:spcPts val="0"/>
              </a:spcBef>
              <a:spcAft>
                <a:spcPts val="0"/>
              </a:spcAft>
              <a:buSzPts val="1800"/>
              <a:buNone/>
            </a:pPr>
            <a:endParaRPr lang="id"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Kasiski Test</a:t>
            </a:r>
            <a:endParaRPr/>
          </a:p>
        </p:txBody>
      </p:sp>
      <p:sp>
        <p:nvSpPr>
          <p:cNvPr id="79" name="Google Shape;79;p1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a:t>Ditemukan oleh Friedrich Kasiski tahun 1863</a:t>
            </a:r>
            <a:endParaRPr/>
          </a:p>
          <a:p>
            <a:pPr marL="457200" lvl="0" indent="-342900" algn="l" rtl="0">
              <a:spcBef>
                <a:spcPts val="0"/>
              </a:spcBef>
              <a:spcAft>
                <a:spcPts val="0"/>
              </a:spcAft>
              <a:buSzPts val="1800"/>
              <a:buChar char="●"/>
            </a:pPr>
            <a:r>
              <a:rPr lang="id"/>
              <a:t>Mengamati segmen yang identik(sama/berulang) pada plainteks, ada kemungkinan jika di enkripsi menjadi segmen yang identik pada cipherteks</a:t>
            </a:r>
            <a:endParaRPr/>
          </a:p>
          <a:p>
            <a:pPr marL="457200" lvl="0" indent="-342900" algn="l" rtl="0">
              <a:spcBef>
                <a:spcPts val="0"/>
              </a:spcBef>
              <a:spcAft>
                <a:spcPts val="0"/>
              </a:spcAft>
              <a:buSzPts val="1800"/>
              <a:buChar char="●"/>
            </a:pPr>
            <a:r>
              <a:rPr lang="id"/>
              <a:t>Enkripsi menjadi segmen yang identik juga pada cipherteks, jika panjang jarak antara dua segmen yang identik merupakan kelipatan dari panjang kunci.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Kasiski Test</a:t>
            </a:r>
            <a:endParaRPr/>
          </a:p>
        </p:txBody>
      </p:sp>
      <p:sp>
        <p:nvSpPr>
          <p:cNvPr id="85" name="Google Shape;85;p1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Plainteks 	: </a:t>
            </a:r>
            <a:r>
              <a:rPr lang="id" b="1"/>
              <a:t>SELAMAT</a:t>
            </a:r>
            <a:r>
              <a:rPr lang="id"/>
              <a:t>DATANGDAN</a:t>
            </a:r>
            <a:r>
              <a:rPr lang="id" b="1"/>
              <a:t>SELAMAT</a:t>
            </a:r>
            <a:r>
              <a:rPr lang="id"/>
              <a:t>MALAM</a:t>
            </a:r>
            <a:endParaRPr/>
          </a:p>
          <a:p>
            <a:pPr marL="0" lvl="0" indent="0" algn="l" rtl="0">
              <a:spcBef>
                <a:spcPts val="1600"/>
              </a:spcBef>
              <a:spcAft>
                <a:spcPts val="0"/>
              </a:spcAft>
              <a:buNone/>
            </a:pPr>
            <a:r>
              <a:rPr lang="id"/>
              <a:t>kunci		: ABCDABCDABCDABCDABCDABCDABCD</a:t>
            </a:r>
            <a:endParaRPr/>
          </a:p>
          <a:p>
            <a:pPr marL="0" lvl="0" indent="0" algn="l" rtl="0">
              <a:spcBef>
                <a:spcPts val="1600"/>
              </a:spcBef>
              <a:spcAft>
                <a:spcPts val="0"/>
              </a:spcAft>
              <a:buNone/>
            </a:pPr>
            <a:r>
              <a:rPr lang="id"/>
              <a:t>Panjang kunci : 4</a:t>
            </a:r>
            <a:endParaRPr/>
          </a:p>
          <a:p>
            <a:pPr marL="0" lvl="0" indent="0" algn="l" rtl="0">
              <a:spcBef>
                <a:spcPts val="1600"/>
              </a:spcBef>
              <a:spcAft>
                <a:spcPts val="0"/>
              </a:spcAft>
              <a:buNone/>
            </a:pPr>
            <a:r>
              <a:rPr lang="id"/>
              <a:t>Jarak antara segmen yang identik(d)(dihitung dari awal segmen) : 16</a:t>
            </a:r>
            <a:endParaRPr/>
          </a:p>
          <a:p>
            <a:pPr marL="0" lvl="0" indent="0" algn="l" rtl="0">
              <a:spcBef>
                <a:spcPts val="1600"/>
              </a:spcBef>
              <a:spcAft>
                <a:spcPts val="0"/>
              </a:spcAft>
              <a:buNone/>
            </a:pPr>
            <a:r>
              <a:rPr lang="id"/>
              <a:t>Cipherteks	: </a:t>
            </a:r>
            <a:r>
              <a:rPr lang="id" b="1"/>
              <a:t>SFNDMBV</a:t>
            </a:r>
            <a:r>
              <a:rPr lang="id"/>
              <a:t>GAUCQGECQ</a:t>
            </a:r>
            <a:r>
              <a:rPr lang="id" b="1"/>
              <a:t>SFNDMBV</a:t>
            </a:r>
            <a:r>
              <a:rPr lang="id"/>
              <a:t>PAMCP</a:t>
            </a:r>
            <a:endParaRPr/>
          </a:p>
          <a:p>
            <a:pPr marL="0" lvl="0" indent="0" algn="l" rtl="0">
              <a:spcBef>
                <a:spcPts val="160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Plainteks 	: </a:t>
            </a:r>
            <a:r>
              <a:rPr lang="id" b="1"/>
              <a:t>SELAMAT</a:t>
            </a:r>
            <a:r>
              <a:rPr lang="id"/>
              <a:t>DATANGDAN</a:t>
            </a:r>
            <a:r>
              <a:rPr lang="id" b="1"/>
              <a:t>SELAMAT</a:t>
            </a:r>
            <a:r>
              <a:rPr lang="id"/>
              <a:t>MALAM</a:t>
            </a:r>
            <a:endParaRPr/>
          </a:p>
          <a:p>
            <a:pPr marL="0" lvl="0" indent="0" algn="l" rtl="0">
              <a:spcBef>
                <a:spcPts val="1600"/>
              </a:spcBef>
              <a:spcAft>
                <a:spcPts val="0"/>
              </a:spcAft>
              <a:buNone/>
            </a:pPr>
            <a:r>
              <a:rPr lang="id"/>
              <a:t>kunci		: ABCDEFABCDEFABCDEFABCDEFABCD</a:t>
            </a:r>
            <a:endParaRPr/>
          </a:p>
          <a:p>
            <a:pPr marL="0" lvl="0" indent="0" algn="l" rtl="0">
              <a:spcBef>
                <a:spcPts val="1600"/>
              </a:spcBef>
              <a:spcAft>
                <a:spcPts val="0"/>
              </a:spcAft>
              <a:buNone/>
            </a:pPr>
            <a:r>
              <a:rPr lang="id"/>
              <a:t>panjang kunci : 6</a:t>
            </a:r>
            <a:endParaRPr/>
          </a:p>
          <a:p>
            <a:pPr marL="0" lvl="0" indent="0" algn="l" rtl="0">
              <a:spcBef>
                <a:spcPts val="1600"/>
              </a:spcBef>
              <a:spcAft>
                <a:spcPts val="0"/>
              </a:spcAft>
              <a:buNone/>
            </a:pPr>
            <a:r>
              <a:rPr lang="id"/>
              <a:t>d : 16</a:t>
            </a:r>
            <a:endParaRPr/>
          </a:p>
          <a:p>
            <a:pPr marL="0" lvl="0" indent="0" algn="l" rtl="0">
              <a:spcBef>
                <a:spcPts val="1600"/>
              </a:spcBef>
              <a:spcAft>
                <a:spcPts val="0"/>
              </a:spcAft>
              <a:buNone/>
            </a:pPr>
            <a:r>
              <a:rPr lang="id"/>
              <a:t>Cipherteks	: SFNDQFTECWESGECQWJLBODXRAMCP</a:t>
            </a:r>
            <a:endParaRPr/>
          </a:p>
          <a:p>
            <a:pPr marL="0" lvl="0" indent="0" algn="l" rtl="0">
              <a:spcBef>
                <a:spcPts val="1600"/>
              </a:spcBef>
              <a:spcAft>
                <a:spcPts val="1600"/>
              </a:spcAft>
              <a:buNone/>
            </a:pPr>
            <a:endParaRPr/>
          </a:p>
        </p:txBody>
      </p:sp>
      <p:sp>
        <p:nvSpPr>
          <p:cNvPr id="91" name="Google Shape;91;p1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Kasiski Test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Misal cipherteks :</a:t>
            </a:r>
            <a:endParaRPr/>
          </a:p>
          <a:p>
            <a:pPr marL="0" lvl="0" indent="0" algn="l" rtl="0">
              <a:spcBef>
                <a:spcPts val="1600"/>
              </a:spcBef>
              <a:spcAft>
                <a:spcPts val="0"/>
              </a:spcAft>
              <a:buNone/>
            </a:pPr>
            <a:r>
              <a:rPr lang="id" b="1"/>
              <a:t>TIG</a:t>
            </a:r>
            <a:r>
              <a:rPr lang="id"/>
              <a:t>IMC</a:t>
            </a:r>
            <a:r>
              <a:rPr lang="id" b="1"/>
              <a:t>LFVWIW</a:t>
            </a:r>
            <a:r>
              <a:rPr lang="id"/>
              <a:t>EYEHTY</a:t>
            </a:r>
            <a:r>
              <a:rPr lang="id" b="1"/>
              <a:t>TIG</a:t>
            </a:r>
            <a:r>
              <a:rPr lang="id"/>
              <a:t>FEXEGKUWY</a:t>
            </a:r>
            <a:r>
              <a:rPr lang="id" b="1"/>
              <a:t>LFVWIW</a:t>
            </a:r>
            <a:r>
              <a:rPr lang="id"/>
              <a:t>ASGA</a:t>
            </a:r>
            <a:endParaRPr/>
          </a:p>
          <a:p>
            <a:pPr marL="0" lvl="0" indent="0" algn="l" rtl="0">
              <a:spcBef>
                <a:spcPts val="1600"/>
              </a:spcBef>
              <a:spcAft>
                <a:spcPts val="0"/>
              </a:spcAft>
              <a:buNone/>
            </a:pPr>
            <a:r>
              <a:rPr lang="id"/>
              <a:t>d(TIG) = 18 -&gt; faktor-faktor = {2,3,6,9,18}</a:t>
            </a:r>
            <a:endParaRPr/>
          </a:p>
          <a:p>
            <a:pPr marL="0" lvl="0" indent="0" algn="l" rtl="0">
              <a:spcBef>
                <a:spcPts val="1600"/>
              </a:spcBef>
              <a:spcAft>
                <a:spcPts val="0"/>
              </a:spcAft>
              <a:buNone/>
            </a:pPr>
            <a:r>
              <a:rPr lang="id"/>
              <a:t>d(LFVWIW) = 24 -&gt; faktor-faktor = {2,3,4,6,8,12,24}</a:t>
            </a:r>
            <a:endParaRPr/>
          </a:p>
          <a:p>
            <a:pPr marL="0" lvl="0" indent="0" algn="l" rtl="0">
              <a:spcBef>
                <a:spcPts val="1600"/>
              </a:spcBef>
              <a:spcAft>
                <a:spcPts val="0"/>
              </a:spcAft>
              <a:buNone/>
            </a:pPr>
            <a:r>
              <a:rPr lang="id"/>
              <a:t>Irisan</a:t>
            </a:r>
            <a:endParaRPr/>
          </a:p>
          <a:p>
            <a:pPr marL="0" lvl="0" indent="0" algn="l" rtl="0">
              <a:spcBef>
                <a:spcPts val="1600"/>
              </a:spcBef>
              <a:spcAft>
                <a:spcPts val="1600"/>
              </a:spcAft>
              <a:buNone/>
            </a:pPr>
            <a:r>
              <a:rPr lang="id"/>
              <a:t>{2,3,6} , maka panjang kunci kemungkinan besar 2,3, atau 6.</a:t>
            </a:r>
            <a:endParaRPr/>
          </a:p>
        </p:txBody>
      </p:sp>
      <p:sp>
        <p:nvSpPr>
          <p:cNvPr id="97" name="Google Shape;97;p1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Kasiski Test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Index of Coincidence</a:t>
            </a:r>
            <a:endParaRPr/>
          </a:p>
        </p:txBody>
      </p:sp>
      <p:sp>
        <p:nvSpPr>
          <p:cNvPr id="103" name="Google Shape;103;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a:t>Lebih lanjut lagi, m dapat ditentukan dengan menggunakan index of coincidence</a:t>
            </a:r>
            <a:endParaRPr/>
          </a:p>
          <a:p>
            <a:pPr marL="457200" lvl="0" indent="-342900" algn="l" rtl="0">
              <a:spcBef>
                <a:spcPts val="0"/>
              </a:spcBef>
              <a:spcAft>
                <a:spcPts val="0"/>
              </a:spcAft>
              <a:buSzPts val="1800"/>
              <a:buChar char="●"/>
            </a:pPr>
            <a:r>
              <a:rPr lang="id"/>
              <a:t>Definisi 1.7</a:t>
            </a:r>
            <a:endParaRPr/>
          </a:p>
          <a:p>
            <a:pPr marL="0" lvl="0" indent="0" algn="l" rtl="0">
              <a:spcBef>
                <a:spcPts val="1600"/>
              </a:spcBef>
              <a:spcAft>
                <a:spcPts val="0"/>
              </a:spcAft>
              <a:buNone/>
            </a:pPr>
            <a:r>
              <a:rPr lang="id"/>
              <a:t>Misalkan x = x</a:t>
            </a:r>
            <a:r>
              <a:rPr lang="id" baseline="-25000"/>
              <a:t>1</a:t>
            </a:r>
            <a:r>
              <a:rPr lang="id"/>
              <a:t>x</a:t>
            </a:r>
            <a:r>
              <a:rPr lang="id" baseline="-25000"/>
              <a:t>2</a:t>
            </a:r>
            <a:r>
              <a:rPr lang="id"/>
              <a:t>...x</a:t>
            </a:r>
            <a:r>
              <a:rPr lang="id" baseline="-25000"/>
              <a:t>n</a:t>
            </a:r>
            <a:r>
              <a:rPr lang="id"/>
              <a:t> merupakan string alfabet. Index of coincidence dari x dilambangkan I</a:t>
            </a:r>
            <a:r>
              <a:rPr lang="id" baseline="-25000"/>
              <a:t>c</a:t>
            </a:r>
            <a:r>
              <a:rPr lang="id"/>
              <a:t>(x), yang merupakan kemungkinan dua elemen acak di x identik. misalkan frekuensi A,B,C,...Z dilambangkan f0, f1,. . . , f25. </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Index of Coincidence</a:t>
            </a:r>
            <a:endParaRPr dirty="0"/>
          </a:p>
        </p:txBody>
      </p:sp>
      <p:sp>
        <p:nvSpPr>
          <p:cNvPr id="109" name="Google Shape;109;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a:t>Dua elemen x dapat dipilih dengan C(n,2)</a:t>
            </a:r>
            <a:endParaRPr/>
          </a:p>
          <a:p>
            <a:pPr marL="457200" lvl="0" indent="-342900" algn="l" rtl="0">
              <a:spcBef>
                <a:spcPts val="0"/>
              </a:spcBef>
              <a:spcAft>
                <a:spcPts val="0"/>
              </a:spcAft>
              <a:buSzPts val="1800"/>
              <a:buChar char="●"/>
            </a:pPr>
            <a:r>
              <a:rPr lang="id"/>
              <a:t>Untuk setiap i, 0&lt;=i&lt;=26, terdapat C(f1,2) dalam memilih kedua elemen menjadi i</a:t>
            </a: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10" name="Google Shape;110;p20"/>
          <p:cNvPicPr preferRelativeResize="0"/>
          <p:nvPr/>
        </p:nvPicPr>
        <p:blipFill>
          <a:blip r:embed="rId3">
            <a:alphaModFix/>
          </a:blip>
          <a:stretch>
            <a:fillRect/>
          </a:stretch>
        </p:blipFill>
        <p:spPr>
          <a:xfrm>
            <a:off x="887075" y="2327125"/>
            <a:ext cx="5981700" cy="1181100"/>
          </a:xfrm>
          <a:prstGeom prst="rect">
            <a:avLst/>
          </a:prstGeom>
          <a:noFill/>
          <a:ln>
            <a:noFill/>
          </a:ln>
        </p:spPr>
      </p:pic>
      <p:pic>
        <p:nvPicPr>
          <p:cNvPr id="111" name="Google Shape;111;p20"/>
          <p:cNvPicPr preferRelativeResize="0"/>
          <p:nvPr/>
        </p:nvPicPr>
        <p:blipFill>
          <a:blip r:embed="rId4">
            <a:alphaModFix/>
          </a:blip>
          <a:stretch>
            <a:fillRect/>
          </a:stretch>
        </p:blipFill>
        <p:spPr>
          <a:xfrm>
            <a:off x="1430775" y="3410163"/>
            <a:ext cx="2819400" cy="1533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Index of Coincidence</a:t>
            </a:r>
            <a:endParaRPr/>
          </a:p>
        </p:txBody>
      </p:sp>
      <p:sp>
        <p:nvSpPr>
          <p:cNvPr id="117" name="Google Shape;117;p21"/>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a:t>Untuk mencari indeks of coincidence :</a:t>
            </a:r>
            <a:endParaRPr/>
          </a:p>
          <a:p>
            <a:pPr marL="45720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118" name="Google Shape;118;p21"/>
          <p:cNvPicPr preferRelativeResize="0"/>
          <p:nvPr/>
        </p:nvPicPr>
        <p:blipFill>
          <a:blip r:embed="rId3">
            <a:alphaModFix/>
          </a:blip>
          <a:stretch>
            <a:fillRect/>
          </a:stretch>
        </p:blipFill>
        <p:spPr>
          <a:xfrm>
            <a:off x="906125" y="1887950"/>
            <a:ext cx="3059950" cy="1367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Index of Coincidence</a:t>
            </a:r>
            <a:endParaRPr/>
          </a:p>
        </p:txBody>
      </p:sp>
      <p:sp>
        <p:nvSpPr>
          <p:cNvPr id="124" name="Google Shape;124;p22"/>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a:t>Jika Teks berbahasa inggris : </a:t>
            </a:r>
            <a:endParaRPr/>
          </a:p>
          <a:p>
            <a:pPr marL="0" lvl="0" indent="0" algn="l" rtl="0">
              <a:spcBef>
                <a:spcPts val="1600"/>
              </a:spcBef>
              <a:spcAft>
                <a:spcPts val="0"/>
              </a:spcAft>
              <a:buNone/>
            </a:pPr>
            <a:r>
              <a:rPr lang="id"/>
              <a:t> </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r>
              <a:rPr lang="id"/>
              <a:t>p adalah probabilitas kemunculan huruf</a:t>
            </a:r>
            <a:endParaRPr/>
          </a:p>
          <a:p>
            <a:pPr marL="457200" lvl="0" indent="-342900" algn="l" rtl="0">
              <a:spcBef>
                <a:spcPts val="1600"/>
              </a:spcBef>
              <a:spcAft>
                <a:spcPts val="0"/>
              </a:spcAft>
              <a:buSzPts val="1800"/>
              <a:buChar char="●"/>
            </a:pPr>
            <a:r>
              <a:rPr lang="id"/>
              <a:t>Hal ini juga sama untuk x yang didapat dari monoalphabetic cipher. </a:t>
            </a:r>
            <a:endParaRPr/>
          </a:p>
        </p:txBody>
      </p:sp>
      <p:pic>
        <p:nvPicPr>
          <p:cNvPr id="125" name="Google Shape;125;p22"/>
          <p:cNvPicPr preferRelativeResize="0"/>
          <p:nvPr/>
        </p:nvPicPr>
        <p:blipFill>
          <a:blip r:embed="rId3">
            <a:alphaModFix/>
          </a:blip>
          <a:stretch>
            <a:fillRect/>
          </a:stretch>
        </p:blipFill>
        <p:spPr>
          <a:xfrm>
            <a:off x="311725" y="1988550"/>
            <a:ext cx="3416500" cy="1056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Index of Coincidence</a:t>
            </a:r>
            <a:endParaRPr/>
          </a:p>
        </p:txBody>
      </p:sp>
      <p:sp>
        <p:nvSpPr>
          <p:cNvPr id="131" name="Google Shape;131;p23"/>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32" name="Google Shape;132;p23"/>
          <p:cNvPicPr preferRelativeResize="0"/>
          <p:nvPr/>
        </p:nvPicPr>
        <p:blipFill>
          <a:blip r:embed="rId3">
            <a:alphaModFix/>
          </a:blip>
          <a:stretch>
            <a:fillRect/>
          </a:stretch>
        </p:blipFill>
        <p:spPr>
          <a:xfrm>
            <a:off x="2350400" y="1199800"/>
            <a:ext cx="4255575" cy="2743900"/>
          </a:xfrm>
          <a:prstGeom prst="rect">
            <a:avLst/>
          </a:prstGeom>
          <a:noFill/>
          <a:ln>
            <a:noFill/>
          </a:ln>
        </p:spPr>
      </p:pic>
      <p:pic>
        <p:nvPicPr>
          <p:cNvPr id="133" name="Google Shape;133;p23"/>
          <p:cNvPicPr preferRelativeResize="0"/>
          <p:nvPr/>
        </p:nvPicPr>
        <p:blipFill>
          <a:blip r:embed="rId4">
            <a:alphaModFix/>
          </a:blip>
          <a:stretch>
            <a:fillRect/>
          </a:stretch>
        </p:blipFill>
        <p:spPr>
          <a:xfrm>
            <a:off x="2478800" y="3829950"/>
            <a:ext cx="4052824" cy="1137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Index of Coincidence</a:t>
            </a:r>
            <a:endParaRPr/>
          </a:p>
        </p:txBody>
      </p:sp>
      <p:sp>
        <p:nvSpPr>
          <p:cNvPr id="145" name="Google Shape;145;p25"/>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a:t>Misal cipherteks y = y</a:t>
            </a:r>
            <a:r>
              <a:rPr lang="id" baseline="-25000"/>
              <a:t>1</a:t>
            </a:r>
            <a:r>
              <a:rPr lang="id"/>
              <a:t>y</a:t>
            </a:r>
            <a:r>
              <a:rPr lang="id" baseline="-25000"/>
              <a:t>2</a:t>
            </a:r>
            <a:r>
              <a:rPr lang="id"/>
              <a:t>...y</a:t>
            </a:r>
            <a:r>
              <a:rPr lang="id" baseline="-25000"/>
              <a:t>n</a:t>
            </a:r>
            <a:r>
              <a:rPr lang="id"/>
              <a:t> yang dihasilkan dari vignere cipher.</a:t>
            </a:r>
            <a:endParaRPr/>
          </a:p>
          <a:p>
            <a:pPr marL="457200" lvl="0" indent="-342900" algn="l" rtl="0">
              <a:spcBef>
                <a:spcPts val="0"/>
              </a:spcBef>
              <a:spcAft>
                <a:spcPts val="0"/>
              </a:spcAft>
              <a:buSzPts val="1800"/>
              <a:buChar char="●"/>
            </a:pPr>
            <a:r>
              <a:rPr lang="id"/>
              <a:t>Tentukan m substring dari ditulis membentuk kolom dari array dimensi m * n/m.</a:t>
            </a:r>
            <a:endParaRPr/>
          </a:p>
          <a:p>
            <a:pPr marL="457200" lvl="0" indent="-342900" algn="l" rtl="0">
              <a:spcBef>
                <a:spcPts val="0"/>
              </a:spcBef>
              <a:spcAft>
                <a:spcPts val="0"/>
              </a:spcAft>
              <a:buSzPts val="1800"/>
              <a:buChar char="●"/>
            </a:pPr>
            <a:r>
              <a:rPr lang="id"/>
              <a:t>Baris array merupakan merupakan substring dari y</a:t>
            </a:r>
            <a:r>
              <a:rPr lang="id" baseline="-25000"/>
              <a:t>i</a:t>
            </a:r>
            <a:r>
              <a:rPr lang="id"/>
              <a:t> , dimana 1&lt;=i&lt;=m.</a:t>
            </a:r>
            <a:endParaRPr/>
          </a:p>
          <a:p>
            <a:pPr marL="457200" lvl="0" indent="-342900" algn="l" rtl="0">
              <a:spcBef>
                <a:spcPts val="0"/>
              </a:spcBef>
              <a:spcAft>
                <a:spcPts val="0"/>
              </a:spcAft>
              <a:buSzPts val="1800"/>
              <a:buChar char="●"/>
            </a:pPr>
            <a:r>
              <a:rPr lang="id"/>
              <a:t>m adalah panjang kuncinya.</a:t>
            </a:r>
            <a:endParaRPr/>
          </a:p>
          <a:p>
            <a:pPr marL="457200" lvl="0" indent="-342900" algn="l" rtl="0">
              <a:spcBef>
                <a:spcPts val="0"/>
              </a:spcBef>
              <a:spcAft>
                <a:spcPts val="0"/>
              </a:spcAft>
              <a:buSzPts val="1800"/>
              <a:buChar char="●"/>
            </a:pPr>
            <a:r>
              <a:rPr lang="id"/>
              <a:t>lalu dihitung Index of coincidence I</a:t>
            </a:r>
            <a:r>
              <a:rPr lang="id" baseline="-25000"/>
              <a:t>c</a:t>
            </a:r>
            <a:r>
              <a:rPr lang="id"/>
              <a:t>(y</a:t>
            </a:r>
            <a:r>
              <a:rPr lang="id" baseline="-25000"/>
              <a:t>i</a:t>
            </a:r>
            <a:r>
              <a:rPr lang="id"/>
              <a:t>), jika panjang kunci benar, maka I</a:t>
            </a:r>
            <a:r>
              <a:rPr lang="id" baseline="-25000"/>
              <a:t>c</a:t>
            </a:r>
            <a:r>
              <a:rPr lang="id"/>
              <a:t>(y</a:t>
            </a:r>
            <a:r>
              <a:rPr lang="id" baseline="-25000"/>
              <a:t>i</a:t>
            </a:r>
            <a:r>
              <a:rPr lang="id"/>
              <a:t>) akan mendekati 0.065</a:t>
            </a:r>
            <a:endParaRPr/>
          </a:p>
          <a:p>
            <a:pPr marL="457200" lvl="0" indent="-342900" algn="l" rtl="0">
              <a:spcBef>
                <a:spcPts val="0"/>
              </a:spcBef>
              <a:spcAft>
                <a:spcPts val="0"/>
              </a:spcAft>
              <a:buSzPts val="1800"/>
              <a:buChar char="●"/>
            </a:pPr>
            <a:r>
              <a:rPr lang="id"/>
              <a:t>Jika panjang kunci salah, maka teks akan semakin acak dan indeks of coincidence nya tidak mendekati 0.065</a:t>
            </a:r>
            <a:endParaRPr/>
          </a:p>
          <a:p>
            <a:pPr marL="0" lvl="0" indent="0" algn="l" rtl="0">
              <a:spcBef>
                <a:spcPts val="16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Mencari Panjang Kunci</a:t>
            </a:r>
            <a:endParaRPr/>
          </a:p>
        </p:txBody>
      </p:sp>
      <p:sp>
        <p:nvSpPr>
          <p:cNvPr id="151" name="Google Shape;151;p26"/>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Misalkan, cipherteks :</a:t>
            </a:r>
            <a:endParaRPr/>
          </a:p>
          <a:p>
            <a:pPr marL="0" lvl="0" indent="0" algn="l" rtl="0">
              <a:spcBef>
                <a:spcPts val="1600"/>
              </a:spcBef>
              <a:spcAft>
                <a:spcPts val="1600"/>
              </a:spcAft>
              <a:buNone/>
            </a:pPr>
            <a:r>
              <a:rPr lang="id"/>
              <a:t>CHREEVOAHMAERATBIAXXWTNXBEEOPHBSBQMQEQERBW RVXUOAKXAOSXXWEAHBWGJMMQMNKGRFVGXWTRZXWIAK LXFPSKAUTEMNDCMGTSXMXBTUIADNGMGPSRELXNJELX VRVPRTULHDNQWTWDTYGBPHXTFALJHASVBFXNGLLCHR ZBWELEKMSJIKNBHWRJGNMGJSGLXFEYPHAGNRBIEQJT AMRVLCRREMNDGLXRRIMGNSNRWCHRQHAEYEVTAQEBBI PEEWEVKAKOEWADREMXMTBHHCHRTKDNVRZCHRCLQOHP WQAIIWXNRMGWOIIFKEE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Mencari Panjang Kunci</a:t>
            </a:r>
            <a:endParaRPr/>
          </a:p>
        </p:txBody>
      </p:sp>
      <p:sp>
        <p:nvSpPr>
          <p:cNvPr id="157" name="Google Shape;157;p27"/>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Misalkan, cipherteks :</a:t>
            </a:r>
            <a:endParaRPr/>
          </a:p>
          <a:p>
            <a:pPr marL="0" lvl="0" indent="0" algn="l" rtl="0">
              <a:spcBef>
                <a:spcPts val="1600"/>
              </a:spcBef>
              <a:spcAft>
                <a:spcPts val="1600"/>
              </a:spcAft>
              <a:buNone/>
            </a:pPr>
            <a:r>
              <a:rPr lang="id" b="1"/>
              <a:t>CHR</a:t>
            </a:r>
            <a:r>
              <a:rPr lang="id"/>
              <a:t>EEVOAHMAERATBIAXXWTNXBEEOPHBSBQMQEQERBW RVXUOAKXAOSXXWEAHBWGJMMQMNKGRFVGXWTRZXWIAK LXFPSKAUTEMNDCMGTSXMXBTUIADNGMGPSRELXNJELX VRVPRTULHDNQWTWDTYGBPHXTFALJHASVBFXNGLL</a:t>
            </a:r>
            <a:r>
              <a:rPr lang="id" b="1"/>
              <a:t>CHR</a:t>
            </a:r>
            <a:r>
              <a:rPr lang="id"/>
              <a:t> ZBWELEKMSJIKNBHWRJGNMGJSGLXFEYPHAGNRBIEQJT AMRVLCRREMNDGLXRRIMGNSNRW</a:t>
            </a:r>
            <a:r>
              <a:rPr lang="id" b="1"/>
              <a:t>CHR</a:t>
            </a:r>
            <a:r>
              <a:rPr lang="id"/>
              <a:t>QHAEYEVTAQEBBI PEEWEVKAKOEWADREMXMTBHH</a:t>
            </a:r>
            <a:r>
              <a:rPr lang="id" b="1"/>
              <a:t>CHR</a:t>
            </a:r>
            <a:r>
              <a:rPr lang="id"/>
              <a:t>TKDNVRZ</a:t>
            </a:r>
            <a:r>
              <a:rPr lang="id" b="1"/>
              <a:t>CHR</a:t>
            </a:r>
            <a:r>
              <a:rPr lang="id"/>
              <a:t>CLQOHP WQAIIWXNRMGWOIIFKEE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Mencari Panjang Kunci</a:t>
            </a:r>
            <a:endParaRPr/>
          </a:p>
        </p:txBody>
      </p:sp>
      <p:sp>
        <p:nvSpPr>
          <p:cNvPr id="163" name="Google Shape;163;p28"/>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dirty="0"/>
              <a:t>CHR muncul di posisi 1, 166, 236, 276, dan 286.</a:t>
            </a:r>
            <a:endParaRPr dirty="0"/>
          </a:p>
          <a:p>
            <a:pPr marL="457200" lvl="0" indent="-342900" algn="l" rtl="0">
              <a:spcBef>
                <a:spcPts val="0"/>
              </a:spcBef>
              <a:spcAft>
                <a:spcPts val="0"/>
              </a:spcAft>
              <a:buSzPts val="1800"/>
              <a:buChar char="●"/>
            </a:pPr>
            <a:r>
              <a:rPr lang="id" dirty="0"/>
              <a:t>Jaraknya secara berurutan 165, 235, 275, dan 285.</a:t>
            </a:r>
            <a:endParaRPr dirty="0"/>
          </a:p>
          <a:p>
            <a:pPr marL="457200" lvl="0" indent="-342900" algn="l" rtl="0">
              <a:spcBef>
                <a:spcPts val="0"/>
              </a:spcBef>
              <a:spcAft>
                <a:spcPts val="0"/>
              </a:spcAft>
              <a:buSzPts val="1800"/>
              <a:buChar char="●"/>
            </a:pPr>
            <a:r>
              <a:rPr lang="id" dirty="0"/>
              <a:t>GCD = 5. Maka asumsikan panjang key 5</a:t>
            </a:r>
            <a:endParaRPr dirty="0"/>
          </a:p>
          <a:p>
            <a:pPr marL="457200" lvl="0" indent="-342900" algn="l" rtl="0">
              <a:spcBef>
                <a:spcPts val="0"/>
              </a:spcBef>
              <a:spcAft>
                <a:spcPts val="0"/>
              </a:spcAft>
              <a:buSzPts val="1800"/>
              <a:buChar char="●"/>
            </a:pPr>
            <a:r>
              <a:rPr lang="id" dirty="0"/>
              <a:t>Maka :</a:t>
            </a:r>
            <a:endParaRPr dirty="0"/>
          </a:p>
          <a:p>
            <a:pPr marL="0" lvl="0" indent="0" algn="l" rtl="0">
              <a:spcBef>
                <a:spcPts val="1600"/>
              </a:spcBef>
              <a:spcAft>
                <a:spcPts val="160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Mencari Panjang Kunci</a:t>
            </a:r>
            <a:endParaRPr/>
          </a:p>
        </p:txBody>
      </p:sp>
      <p:sp>
        <p:nvSpPr>
          <p:cNvPr id="169" name="Google Shape;169;p29"/>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1600"/>
              </a:spcAft>
              <a:buNone/>
            </a:pPr>
            <a:endParaRPr/>
          </a:p>
        </p:txBody>
      </p:sp>
      <p:pic>
        <p:nvPicPr>
          <p:cNvPr id="170" name="Google Shape;170;p29"/>
          <p:cNvPicPr preferRelativeResize="0"/>
          <p:nvPr/>
        </p:nvPicPr>
        <p:blipFill>
          <a:blip r:embed="rId3">
            <a:alphaModFix/>
          </a:blip>
          <a:stretch>
            <a:fillRect/>
          </a:stretch>
        </p:blipFill>
        <p:spPr>
          <a:xfrm>
            <a:off x="4278488" y="202150"/>
            <a:ext cx="4686300" cy="2362200"/>
          </a:xfrm>
          <a:prstGeom prst="rect">
            <a:avLst/>
          </a:prstGeom>
          <a:noFill/>
          <a:ln>
            <a:noFill/>
          </a:ln>
        </p:spPr>
      </p:pic>
      <p:pic>
        <p:nvPicPr>
          <p:cNvPr id="171" name="Google Shape;171;p29"/>
          <p:cNvPicPr preferRelativeResize="0"/>
          <p:nvPr/>
        </p:nvPicPr>
        <p:blipFill>
          <a:blip r:embed="rId4">
            <a:alphaModFix/>
          </a:blip>
          <a:stretch>
            <a:fillRect/>
          </a:stretch>
        </p:blipFill>
        <p:spPr>
          <a:xfrm>
            <a:off x="4235625" y="2478888"/>
            <a:ext cx="4772025" cy="2314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Mencari Panjang Kunci</a:t>
            </a:r>
            <a:endParaRPr/>
          </a:p>
        </p:txBody>
      </p:sp>
      <mc:AlternateContent xmlns:mc="http://schemas.openxmlformats.org/markup-compatibility/2006" xmlns:a14="http://schemas.microsoft.com/office/drawing/2010/main">
        <mc:Choice Requires="a14">
          <p:sp>
            <p:nvSpPr>
              <p:cNvPr id="177" name="Google Shape;177;p30"/>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dirty="0"/>
                  <a:t>Membuktikan bahwa 5 adalah panjang kunci yang benar dengan mencari I</a:t>
                </a:r>
                <a:r>
                  <a:rPr lang="id-ID" baseline="-25000" dirty="0"/>
                  <a:t>c</a:t>
                </a:r>
                <a:r>
                  <a:rPr lang="id-ID" dirty="0"/>
                  <a:t>(y</a:t>
                </a:r>
                <a:r>
                  <a:rPr lang="id-ID" baseline="-25000" dirty="0"/>
                  <a:t>i</a:t>
                </a:r>
                <a:r>
                  <a:rPr lang="id-ID" dirty="0"/>
                  <a:t>)</a:t>
                </a:r>
              </a:p>
              <a:p>
                <a:pPr marL="0" lvl="0" indent="0" algn="l" rtl="0">
                  <a:spcBef>
                    <a:spcPts val="1600"/>
                  </a:spcBef>
                  <a:spcAft>
                    <a:spcPts val="1600"/>
                  </a:spcAft>
                  <a:buNone/>
                </a:pPr>
                <a:endParaRPr lang="id-ID" dirty="0"/>
              </a:p>
              <a:p>
                <a:pPr marL="0" lvl="0" indent="0" algn="l" rtl="0">
                  <a:spcBef>
                    <a:spcPts val="1600"/>
                  </a:spcBef>
                  <a:spcAft>
                    <a:spcPts val="1600"/>
                  </a:spcAft>
                  <a:buNone/>
                </a:pPr>
                <a:endParaRPr lang="id-ID" dirty="0"/>
              </a:p>
              <a:p>
                <a:pPr marL="0" lvl="0" indent="0" algn="l" rtl="0">
                  <a:spcBef>
                    <a:spcPts val="1600"/>
                  </a:spcBef>
                  <a:spcAft>
                    <a:spcPts val="1600"/>
                  </a:spcAft>
                  <a:buNone/>
                </a:pPr>
                <a:endParaRPr lang="id-ID" dirty="0"/>
              </a:p>
              <a:p>
                <a:pPr marL="0" lvl="0" indent="0">
                  <a:spcBef>
                    <a:spcPts val="1600"/>
                  </a:spcBef>
                  <a:spcAft>
                    <a:spcPts val="1600"/>
                  </a:spcAft>
                  <a:buNone/>
                </a:pPr>
                <a14:m>
                  <m:oMathPara xmlns:m="http://schemas.openxmlformats.org/officeDocument/2006/math">
                    <m:oMathParaPr>
                      <m:jc m:val="left"/>
                    </m:oMathParaPr>
                    <m:oMath xmlns:m="http://schemas.openxmlformats.org/officeDocument/2006/math">
                      <m:sSub>
                        <m:sSubPr>
                          <m:ctrlPr>
                            <a:rPr lang="id-ID" b="1" i="1" smtClean="0">
                              <a:solidFill>
                                <a:schemeClr val="bg2">
                                  <a:lumMod val="50000"/>
                                </a:schemeClr>
                              </a:solidFill>
                              <a:latin typeface="Cambria Math" panose="02040503050406030204" pitchFamily="18" charset="0"/>
                            </a:rPr>
                          </m:ctrlPr>
                        </m:sSubPr>
                        <m:e>
                          <m:r>
                            <a:rPr lang="id-ID" b="1" i="1" smtClean="0">
                              <a:solidFill>
                                <a:schemeClr val="bg2">
                                  <a:lumMod val="50000"/>
                                </a:schemeClr>
                              </a:solidFill>
                              <a:latin typeface="Cambria Math" panose="02040503050406030204" pitchFamily="18" charset="0"/>
                            </a:rPr>
                            <m:t>𝑰</m:t>
                          </m:r>
                        </m:e>
                        <m:sub>
                          <m:r>
                            <a:rPr lang="id-ID" b="1" i="1" smtClean="0">
                              <a:solidFill>
                                <a:schemeClr val="bg2">
                                  <a:lumMod val="50000"/>
                                </a:schemeClr>
                              </a:solidFill>
                              <a:latin typeface="Cambria Math" panose="02040503050406030204" pitchFamily="18" charset="0"/>
                            </a:rPr>
                            <m:t>𝒄</m:t>
                          </m:r>
                        </m:sub>
                      </m:sSub>
                      <m:d>
                        <m:dPr>
                          <m:ctrlPr>
                            <a:rPr lang="id-ID" b="1" i="1" smtClean="0">
                              <a:solidFill>
                                <a:schemeClr val="bg2">
                                  <a:lumMod val="50000"/>
                                </a:schemeClr>
                              </a:solidFill>
                              <a:latin typeface="Cambria Math" panose="02040503050406030204" pitchFamily="18" charset="0"/>
                            </a:rPr>
                          </m:ctrlPr>
                        </m:dPr>
                        <m:e>
                          <m:sSub>
                            <m:sSubPr>
                              <m:ctrlPr>
                                <a:rPr lang="id-ID" b="1" i="1">
                                  <a:solidFill>
                                    <a:schemeClr val="bg2">
                                      <a:lumMod val="50000"/>
                                    </a:schemeClr>
                                  </a:solidFill>
                                  <a:latin typeface="Cambria Math" panose="02040503050406030204" pitchFamily="18" charset="0"/>
                                </a:rPr>
                              </m:ctrlPr>
                            </m:sSubPr>
                            <m:e>
                              <m:r>
                                <a:rPr lang="id-ID" b="1" i="1" smtClean="0">
                                  <a:solidFill>
                                    <a:schemeClr val="bg2">
                                      <a:lumMod val="50000"/>
                                    </a:schemeClr>
                                  </a:solidFill>
                                  <a:latin typeface="Cambria Math" panose="02040503050406030204" pitchFamily="18" charset="0"/>
                                </a:rPr>
                                <m:t>𝒚</m:t>
                              </m:r>
                            </m:e>
                            <m:sub>
                              <m:r>
                                <a:rPr lang="id-ID" b="1" i="1" smtClean="0">
                                  <a:solidFill>
                                    <a:schemeClr val="bg2">
                                      <a:lumMod val="50000"/>
                                    </a:schemeClr>
                                  </a:solidFill>
                                  <a:latin typeface="Cambria Math" panose="02040503050406030204" pitchFamily="18" charset="0"/>
                                </a:rPr>
                                <m:t>𝟏</m:t>
                              </m:r>
                            </m:sub>
                          </m:sSub>
                        </m:e>
                      </m:d>
                      <m:r>
                        <a:rPr lang="id-ID" b="1" i="1" smtClean="0">
                          <a:solidFill>
                            <a:schemeClr val="bg2">
                              <a:lumMod val="50000"/>
                            </a:schemeClr>
                          </a:solidFill>
                          <a:latin typeface="Cambria Math" panose="02040503050406030204" pitchFamily="18" charset="0"/>
                        </a:rPr>
                        <m:t>=</m:t>
                      </m:r>
                      <m:f>
                        <m:fPr>
                          <m:ctrlPr>
                            <a:rPr lang="id-ID" b="1" i="1" smtClean="0">
                              <a:solidFill>
                                <a:schemeClr val="bg2">
                                  <a:lumMod val="50000"/>
                                </a:schemeClr>
                              </a:solidFill>
                              <a:latin typeface="Cambria Math" panose="02040503050406030204" pitchFamily="18" charset="0"/>
                            </a:rPr>
                          </m:ctrlPr>
                        </m:fPr>
                        <m:num>
                          <m:r>
                            <a:rPr lang="id-ID" b="1" i="1" smtClean="0">
                              <a:solidFill>
                                <a:schemeClr val="bg2">
                                  <a:lumMod val="50000"/>
                                </a:schemeClr>
                              </a:solidFill>
                              <a:latin typeface="Cambria Math" panose="02040503050406030204" pitchFamily="18" charset="0"/>
                            </a:rPr>
                            <m:t>𝟕</m:t>
                          </m:r>
                          <m:r>
                            <a:rPr lang="id-ID" b="1" i="1" smtClean="0">
                              <a:solidFill>
                                <a:schemeClr val="bg2">
                                  <a:lumMod val="50000"/>
                                </a:schemeClr>
                              </a:solidFill>
                              <a:latin typeface="Cambria Math" panose="02040503050406030204" pitchFamily="18" charset="0"/>
                            </a:rPr>
                            <m:t> ∗</m:t>
                          </m:r>
                          <m:r>
                            <a:rPr lang="id-ID" b="1" i="1" smtClean="0">
                              <a:solidFill>
                                <a:schemeClr val="bg2">
                                  <a:lumMod val="50000"/>
                                </a:schemeClr>
                              </a:solidFill>
                              <a:latin typeface="Cambria Math" panose="02040503050406030204" pitchFamily="18" charset="0"/>
                            </a:rPr>
                            <m:t>𝟔</m:t>
                          </m:r>
                          <m:r>
                            <a:rPr lang="id-ID" b="1" i="1" smtClean="0">
                              <a:solidFill>
                                <a:schemeClr val="bg2">
                                  <a:lumMod val="50000"/>
                                </a:schemeClr>
                              </a:solidFill>
                              <a:latin typeface="Cambria Math" panose="02040503050406030204" pitchFamily="18" charset="0"/>
                            </a:rPr>
                            <m:t>+</m:t>
                          </m:r>
                          <m:r>
                            <a:rPr lang="id-ID" b="1" i="1" smtClean="0">
                              <a:solidFill>
                                <a:schemeClr val="bg2">
                                  <a:lumMod val="50000"/>
                                </a:schemeClr>
                              </a:solidFill>
                              <a:latin typeface="Cambria Math" panose="02040503050406030204" pitchFamily="18" charset="0"/>
                            </a:rPr>
                            <m:t>𝟔</m:t>
                          </m:r>
                          <m:r>
                            <a:rPr lang="id-ID" b="1" i="1" smtClean="0">
                              <a:solidFill>
                                <a:schemeClr val="bg2">
                                  <a:lumMod val="50000"/>
                                </a:schemeClr>
                              </a:solidFill>
                              <a:latin typeface="Cambria Math" panose="02040503050406030204" pitchFamily="18" charset="0"/>
                            </a:rPr>
                            <m:t> ∗</m:t>
                          </m:r>
                          <m:r>
                            <a:rPr lang="id-ID" b="1" i="1" smtClean="0">
                              <a:solidFill>
                                <a:schemeClr val="bg2">
                                  <a:lumMod val="50000"/>
                                </a:schemeClr>
                              </a:solidFill>
                              <a:latin typeface="Cambria Math" panose="02040503050406030204" pitchFamily="18" charset="0"/>
                            </a:rPr>
                            <m:t>𝟓</m:t>
                          </m:r>
                          <m:r>
                            <a:rPr lang="id-ID" b="1" i="1" smtClean="0">
                              <a:solidFill>
                                <a:schemeClr val="bg2">
                                  <a:lumMod val="50000"/>
                                </a:schemeClr>
                              </a:solidFill>
                              <a:latin typeface="Cambria Math" panose="02040503050406030204" pitchFamily="18" charset="0"/>
                            </a:rPr>
                            <m:t>+ …+</m:t>
                          </m:r>
                          <m:r>
                            <a:rPr lang="id-ID" b="1" i="1" smtClean="0">
                              <a:solidFill>
                                <a:schemeClr val="bg2">
                                  <a:lumMod val="50000"/>
                                </a:schemeClr>
                              </a:solidFill>
                              <a:latin typeface="Cambria Math" panose="02040503050406030204" pitchFamily="18" charset="0"/>
                            </a:rPr>
                            <m:t>𝟎</m:t>
                          </m:r>
                        </m:num>
                        <m:den>
                          <m:r>
                            <a:rPr lang="id-ID" b="1" i="1" smtClean="0">
                              <a:solidFill>
                                <a:schemeClr val="bg2">
                                  <a:lumMod val="50000"/>
                                </a:schemeClr>
                              </a:solidFill>
                              <a:latin typeface="Cambria Math" panose="02040503050406030204" pitchFamily="18" charset="0"/>
                            </a:rPr>
                            <m:t>𝟔𝟑</m:t>
                          </m:r>
                          <m:r>
                            <a:rPr lang="id-ID" b="1" i="1" smtClean="0">
                              <a:solidFill>
                                <a:schemeClr val="bg2">
                                  <a:lumMod val="50000"/>
                                </a:schemeClr>
                              </a:solidFill>
                              <a:latin typeface="Cambria Math" panose="02040503050406030204" pitchFamily="18" charset="0"/>
                            </a:rPr>
                            <m:t> ∗</m:t>
                          </m:r>
                          <m:r>
                            <a:rPr lang="id-ID" b="1" i="1" smtClean="0">
                              <a:solidFill>
                                <a:schemeClr val="bg2">
                                  <a:lumMod val="50000"/>
                                </a:schemeClr>
                              </a:solidFill>
                              <a:latin typeface="Cambria Math" panose="02040503050406030204" pitchFamily="18" charset="0"/>
                            </a:rPr>
                            <m:t>𝟔𝟐</m:t>
                          </m:r>
                        </m:den>
                      </m:f>
                    </m:oMath>
                  </m:oMathPara>
                </a14:m>
                <a:endParaRPr b="1" dirty="0"/>
              </a:p>
            </p:txBody>
          </p:sp>
        </mc:Choice>
        <mc:Fallback xmlns="">
          <p:sp>
            <p:nvSpPr>
              <p:cNvPr id="177" name="Google Shape;177;p30"/>
              <p:cNvSpPr txBox="1">
                <a:spLocks noGrp="1" noRot="1" noChangeAspect="1" noMove="1" noResize="1" noEditPoints="1" noAdjustHandles="1" noChangeArrowheads="1" noChangeShapeType="1" noTextEdit="1"/>
              </p:cNvSpPr>
              <p:nvPr>
                <p:ph type="body" idx="1"/>
              </p:nvPr>
            </p:nvSpPr>
            <p:spPr>
              <a:xfrm>
                <a:off x="311713" y="1303500"/>
                <a:ext cx="8520600" cy="3302700"/>
              </a:xfrm>
              <a:prstGeom prst="rect">
                <a:avLst/>
              </a:prstGeom>
              <a:blipFill>
                <a:blip r:embed="rId3"/>
                <a:stretch>
                  <a:fillRect l="-572"/>
                </a:stretch>
              </a:blipFill>
            </p:spPr>
            <p:txBody>
              <a:bodyPr/>
              <a:lstStyle/>
              <a:p>
                <a:r>
                  <a:rPr lang="id-ID">
                    <a:noFill/>
                  </a:rPr>
                  <a:t> </a:t>
                </a:r>
              </a:p>
            </p:txBody>
          </p:sp>
        </mc:Fallback>
      </mc:AlternateContent>
      <p:pic>
        <p:nvPicPr>
          <p:cNvPr id="179" name="Google Shape;179;p30"/>
          <p:cNvPicPr preferRelativeResize="0"/>
          <p:nvPr/>
        </p:nvPicPr>
        <p:blipFill>
          <a:blip r:embed="rId4">
            <a:alphaModFix/>
          </a:blip>
          <a:stretch>
            <a:fillRect/>
          </a:stretch>
        </p:blipFill>
        <p:spPr>
          <a:xfrm>
            <a:off x="502175" y="1887950"/>
            <a:ext cx="3059950" cy="1367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Mencari Panjang Kunci</a:t>
            </a:r>
            <a:endParaRPr/>
          </a:p>
        </p:txBody>
      </p:sp>
      <p:sp>
        <p:nvSpPr>
          <p:cNvPr id="185" name="Google Shape;185;p31"/>
          <p:cNvSpPr txBox="1">
            <a:spLocks noGrp="1"/>
          </p:cNvSpPr>
          <p:nvPr>
            <p:ph type="body" idx="1"/>
          </p:nvPr>
        </p:nvSpPr>
        <p:spPr>
          <a:xfrm>
            <a:off x="311700" y="1204350"/>
            <a:ext cx="8520600" cy="3611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id"/>
              <a:t>Maka untuk m = 5, didapatkan I</a:t>
            </a:r>
            <a:r>
              <a:rPr lang="id" baseline="-25000"/>
              <a:t>c</a:t>
            </a:r>
            <a:r>
              <a:rPr lang="id"/>
              <a:t>(y</a:t>
            </a:r>
            <a:r>
              <a:rPr lang="id" baseline="-25000"/>
              <a:t>i</a:t>
            </a:r>
            <a:r>
              <a:rPr lang="id"/>
              <a:t>) secara berurutan 0.063, 0.068, 0.069, 0.061 dan 0.072</a:t>
            </a:r>
            <a:endParaRPr/>
          </a:p>
          <a:p>
            <a:pPr marL="457200" lvl="0" indent="-342900" algn="l" rtl="0">
              <a:spcBef>
                <a:spcPts val="0"/>
              </a:spcBef>
              <a:spcAft>
                <a:spcPts val="0"/>
              </a:spcAft>
              <a:buSzPts val="1800"/>
              <a:buChar char="●"/>
            </a:pPr>
            <a:r>
              <a:rPr lang="id"/>
              <a:t>Dapat dilihat I</a:t>
            </a:r>
            <a:r>
              <a:rPr lang="id" baseline="-25000"/>
              <a:t>c</a:t>
            </a:r>
            <a:r>
              <a:rPr lang="id"/>
              <a:t>(y</a:t>
            </a:r>
            <a:r>
              <a:rPr lang="id" baseline="-25000"/>
              <a:t>i</a:t>
            </a:r>
            <a:r>
              <a:rPr lang="id"/>
              <a:t>) dari m = 5 mendekati 0.065, maka panjang kunci sudah benar.</a:t>
            </a:r>
            <a:endParaRPr/>
          </a:p>
          <a:p>
            <a:pPr marL="457200" lvl="0" indent="-342900" algn="l" rtl="0">
              <a:spcBef>
                <a:spcPts val="0"/>
              </a:spcBef>
              <a:spcAft>
                <a:spcPts val="0"/>
              </a:spcAft>
              <a:buSzPts val="1800"/>
              <a:buChar char="●"/>
            </a:pPr>
            <a:r>
              <a:rPr lang="id"/>
              <a:t>Sebagai contoh I</a:t>
            </a:r>
            <a:r>
              <a:rPr lang="id" baseline="-25000"/>
              <a:t>c</a:t>
            </a:r>
            <a:r>
              <a:rPr lang="id"/>
              <a:t>(y</a:t>
            </a:r>
            <a:r>
              <a:rPr lang="id" baseline="-25000"/>
              <a:t>i</a:t>
            </a:r>
            <a:r>
              <a:rPr lang="id"/>
              <a:t>) dari panjang kunci yang salah : </a:t>
            </a:r>
            <a:endParaRPr/>
          </a:p>
          <a:p>
            <a:pPr marL="0" lvl="0" indent="0" algn="l" rtl="0">
              <a:spcBef>
                <a:spcPts val="1600"/>
              </a:spcBef>
              <a:spcAft>
                <a:spcPts val="0"/>
              </a:spcAft>
              <a:buNone/>
            </a:pPr>
            <a:r>
              <a:rPr lang="id"/>
              <a:t>m = 1 -&gt; 0.045</a:t>
            </a:r>
            <a:endParaRPr/>
          </a:p>
          <a:p>
            <a:pPr marL="0" lvl="0" indent="0" algn="l" rtl="0">
              <a:spcBef>
                <a:spcPts val="1600"/>
              </a:spcBef>
              <a:spcAft>
                <a:spcPts val="0"/>
              </a:spcAft>
              <a:buNone/>
            </a:pPr>
            <a:r>
              <a:rPr lang="id"/>
              <a:t>m = 2 -&gt; 0.046 dan 0.041 </a:t>
            </a:r>
            <a:endParaRPr/>
          </a:p>
          <a:p>
            <a:pPr marL="0" lvl="0" indent="0" algn="l" rtl="0">
              <a:spcBef>
                <a:spcPts val="1600"/>
              </a:spcBef>
              <a:spcAft>
                <a:spcPts val="0"/>
              </a:spcAft>
              <a:buNone/>
            </a:pPr>
            <a:r>
              <a:rPr lang="id"/>
              <a:t>m = 3 -&gt; 0.043, 0.050, dan 0.047</a:t>
            </a:r>
            <a:endParaRPr/>
          </a:p>
          <a:p>
            <a:pPr marL="0" lvl="0" indent="0" algn="l" rtl="0">
              <a:spcBef>
                <a:spcPts val="1600"/>
              </a:spcBef>
              <a:spcAft>
                <a:spcPts val="0"/>
              </a:spcAft>
              <a:buNone/>
            </a:pPr>
            <a:r>
              <a:rPr lang="id"/>
              <a:t>m = 4 -&gt; 0.042, 0.039, 0.046, dan 0.040</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Menentukan Kata Kunci</a:t>
            </a:r>
            <a:endParaRPr/>
          </a:p>
        </p:txBody>
      </p:sp>
      <p:sp>
        <p:nvSpPr>
          <p:cNvPr id="191" name="Google Shape;191;p32"/>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Misalkan panjang kata kunci telah diketahui. Kita hitung nilai Mg (Mutual Index of Coincidence).  Berikut adalah rumus untuk mencari Mg :</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r>
              <a:rPr lang="id"/>
              <a:t>Rumus diatas dapat dijabarkan seperti berikut:</a:t>
            </a:r>
            <a:endParaRPr/>
          </a:p>
          <a:p>
            <a:pPr marL="0" lvl="0" indent="0" algn="l" rtl="0">
              <a:spcBef>
                <a:spcPts val="1600"/>
              </a:spcBef>
              <a:spcAft>
                <a:spcPts val="1600"/>
              </a:spcAft>
              <a:buNone/>
            </a:pPr>
            <a:endParaRPr/>
          </a:p>
        </p:txBody>
      </p:sp>
      <p:pic>
        <p:nvPicPr>
          <p:cNvPr id="192" name="Google Shape;192;p32"/>
          <p:cNvPicPr preferRelativeResize="0"/>
          <p:nvPr/>
        </p:nvPicPr>
        <p:blipFill>
          <a:blip r:embed="rId3">
            <a:alphaModFix/>
          </a:blip>
          <a:stretch>
            <a:fillRect/>
          </a:stretch>
        </p:blipFill>
        <p:spPr>
          <a:xfrm>
            <a:off x="3867163" y="2124075"/>
            <a:ext cx="1409700" cy="895350"/>
          </a:xfrm>
          <a:prstGeom prst="rect">
            <a:avLst/>
          </a:prstGeom>
          <a:noFill/>
          <a:ln>
            <a:noFill/>
          </a:ln>
        </p:spPr>
      </p:pic>
      <p:pic>
        <p:nvPicPr>
          <p:cNvPr id="193" name="Google Shape;193;p32"/>
          <p:cNvPicPr preferRelativeResize="0"/>
          <p:nvPr/>
        </p:nvPicPr>
        <p:blipFill>
          <a:blip r:embed="rId4">
            <a:alphaModFix/>
          </a:blip>
          <a:stretch>
            <a:fillRect/>
          </a:stretch>
        </p:blipFill>
        <p:spPr>
          <a:xfrm>
            <a:off x="3109938" y="3514675"/>
            <a:ext cx="2924175" cy="685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Menentukan Kata Kunci</a:t>
            </a:r>
            <a:endParaRPr/>
          </a:p>
        </p:txBody>
      </p:sp>
      <p:sp>
        <p:nvSpPr>
          <p:cNvPr id="199" name="Google Shape;199;p33"/>
          <p:cNvSpPr txBox="1">
            <a:spLocks noGrp="1"/>
          </p:cNvSpPr>
          <p:nvPr>
            <p:ph type="body" idx="1"/>
          </p:nvPr>
        </p:nvSpPr>
        <p:spPr>
          <a:xfrm>
            <a:off x="311713" y="1303500"/>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Teknik ini diharapkan dapat membantu dalam menentukan nilai yang tepat untuk setiap 1 &lt;= i &lt;= m (m adalah panjang kunci)</a:t>
            </a:r>
            <a:endParaRPr/>
          </a:p>
          <a:p>
            <a:pPr marL="0" lvl="0" indent="0" algn="l" rtl="0">
              <a:spcBef>
                <a:spcPts val="1600"/>
              </a:spcBef>
              <a:spcAft>
                <a:spcPts val="16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Contoh</a:t>
            </a:r>
            <a:endParaRPr/>
          </a:p>
        </p:txBody>
      </p:sp>
      <p:sp>
        <p:nvSpPr>
          <p:cNvPr id="205" name="Google Shape;205;p34"/>
          <p:cNvSpPr txBox="1">
            <a:spLocks noGrp="1"/>
          </p:cNvSpPr>
          <p:nvPr>
            <p:ph type="body" idx="1"/>
          </p:nvPr>
        </p:nvSpPr>
        <p:spPr>
          <a:xfrm>
            <a:off x="311700" y="1266325"/>
            <a:ext cx="26514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id"/>
              <a:t>Misal panjang kunci m adalah 5, maka 1 &lt;= i &lt;= 5. Perlu diketahui ketika m=5, maka dimiliki 5 buah y (cipher text)</a:t>
            </a:r>
            <a:endParaRPr/>
          </a:p>
        </p:txBody>
      </p:sp>
      <p:pic>
        <p:nvPicPr>
          <p:cNvPr id="206" name="Google Shape;206;p34"/>
          <p:cNvPicPr preferRelativeResize="0"/>
          <p:nvPr/>
        </p:nvPicPr>
        <p:blipFill>
          <a:blip r:embed="rId3">
            <a:alphaModFix/>
          </a:blip>
          <a:stretch>
            <a:fillRect/>
          </a:stretch>
        </p:blipFill>
        <p:spPr>
          <a:xfrm>
            <a:off x="3694888" y="140200"/>
            <a:ext cx="4686300" cy="2362200"/>
          </a:xfrm>
          <a:prstGeom prst="rect">
            <a:avLst/>
          </a:prstGeom>
          <a:noFill/>
          <a:ln>
            <a:noFill/>
          </a:ln>
        </p:spPr>
      </p:pic>
      <p:pic>
        <p:nvPicPr>
          <p:cNvPr id="207" name="Google Shape;207;p34"/>
          <p:cNvPicPr preferRelativeResize="0"/>
          <p:nvPr/>
        </p:nvPicPr>
        <p:blipFill>
          <a:blip r:embed="rId4">
            <a:alphaModFix/>
          </a:blip>
          <a:stretch>
            <a:fillRect/>
          </a:stretch>
        </p:blipFill>
        <p:spPr>
          <a:xfrm>
            <a:off x="3652025" y="2416938"/>
            <a:ext cx="4772025" cy="2314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Contoh</a:t>
            </a:r>
            <a:endParaRPr/>
          </a:p>
        </p:txBody>
      </p:sp>
      <p:sp>
        <p:nvSpPr>
          <p:cNvPr id="213" name="Google Shape;213;p35"/>
          <p:cNvSpPr txBox="1">
            <a:spLocks noGrp="1"/>
          </p:cNvSpPr>
          <p:nvPr>
            <p:ph type="body" idx="1"/>
          </p:nvPr>
        </p:nvSpPr>
        <p:spPr>
          <a:xfrm>
            <a:off x="311700" y="1266325"/>
            <a:ext cx="35139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id"/>
              <a:t>Untuk i=1, diperoleh seperti berikut :</a:t>
            </a:r>
            <a:endParaRPr/>
          </a:p>
        </p:txBody>
      </p:sp>
      <p:pic>
        <p:nvPicPr>
          <p:cNvPr id="214" name="Google Shape;214;p35"/>
          <p:cNvPicPr preferRelativeResize="0"/>
          <p:nvPr/>
        </p:nvPicPr>
        <p:blipFill>
          <a:blip r:embed="rId3">
            <a:alphaModFix/>
          </a:blip>
          <a:stretch>
            <a:fillRect/>
          </a:stretch>
        </p:blipFill>
        <p:spPr>
          <a:xfrm>
            <a:off x="4218475" y="343475"/>
            <a:ext cx="3111975" cy="3140050"/>
          </a:xfrm>
          <a:prstGeom prst="rect">
            <a:avLst/>
          </a:prstGeom>
          <a:noFill/>
          <a:ln>
            <a:noFill/>
          </a:ln>
        </p:spPr>
      </p:pic>
      <p:pic>
        <p:nvPicPr>
          <p:cNvPr id="215" name="Google Shape;215;p35"/>
          <p:cNvPicPr preferRelativeResize="0"/>
          <p:nvPr/>
        </p:nvPicPr>
        <p:blipFill>
          <a:blip r:embed="rId4">
            <a:alphaModFix/>
          </a:blip>
          <a:stretch>
            <a:fillRect/>
          </a:stretch>
        </p:blipFill>
        <p:spPr>
          <a:xfrm>
            <a:off x="4169200" y="3415775"/>
            <a:ext cx="3111976" cy="86571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Contoh</a:t>
            </a:r>
            <a:endParaRPr/>
          </a:p>
        </p:txBody>
      </p:sp>
      <p:sp>
        <p:nvSpPr>
          <p:cNvPr id="221" name="Google Shape;221;p36"/>
          <p:cNvSpPr txBox="1">
            <a:spLocks noGrp="1"/>
          </p:cNvSpPr>
          <p:nvPr>
            <p:ph type="body" idx="1"/>
          </p:nvPr>
        </p:nvSpPr>
        <p:spPr>
          <a:xfrm>
            <a:off x="311700" y="1266325"/>
            <a:ext cx="38157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id"/>
              <a:t>Dengan cara yang sama untuk i = 2 sampai i = 5, didapatkan nilai tersebut dalam bentuk tabel berikut</a:t>
            </a:r>
            <a:endParaRPr/>
          </a:p>
        </p:txBody>
      </p:sp>
      <p:pic>
        <p:nvPicPr>
          <p:cNvPr id="222" name="Google Shape;222;p3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4490625" y="341613"/>
            <a:ext cx="3974700" cy="44602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
              <a:t>Contoh</a:t>
            </a:r>
            <a:endParaRPr/>
          </a:p>
        </p:txBody>
      </p:sp>
      <p:sp>
        <p:nvSpPr>
          <p:cNvPr id="236" name="Google Shape;236;p3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id"/>
              <a:t>Untuk setiap nilai Mg yang paling mendekati 0.065, itulah key yang kemungkinan terbesarnya adalah benar. Maka dari itu, ditemukan Key nya adalah (9,0,13,4,19) atau JANET.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AECCD-1404-4907-B255-BEA1049B6297}"/>
              </a:ext>
            </a:extLst>
          </p:cNvPr>
          <p:cNvSpPr>
            <a:spLocks noGrp="1"/>
          </p:cNvSpPr>
          <p:nvPr>
            <p:ph type="title"/>
          </p:nvPr>
        </p:nvSpPr>
        <p:spPr/>
        <p:txBody>
          <a:bodyPr/>
          <a:lstStyle/>
          <a:p>
            <a:r>
              <a:rPr lang="en-US" dirty="0"/>
              <a:t>Hasil </a:t>
            </a:r>
            <a:r>
              <a:rPr lang="en-US" dirty="0" err="1"/>
              <a:t>Dekripsi</a:t>
            </a:r>
            <a:endParaRPr lang="en-ID" dirty="0"/>
          </a:p>
        </p:txBody>
      </p:sp>
      <p:sp>
        <p:nvSpPr>
          <p:cNvPr id="3" name="Text Placeholder 2">
            <a:extLst>
              <a:ext uri="{FF2B5EF4-FFF2-40B4-BE49-F238E27FC236}">
                <a16:creationId xmlns:a16="http://schemas.microsoft.com/office/drawing/2014/main" id="{383882CA-CB9F-4E03-9E80-44533A726217}"/>
              </a:ext>
            </a:extLst>
          </p:cNvPr>
          <p:cNvSpPr>
            <a:spLocks noGrp="1"/>
          </p:cNvSpPr>
          <p:nvPr>
            <p:ph type="body" idx="1"/>
          </p:nvPr>
        </p:nvSpPr>
        <p:spPr>
          <a:xfrm>
            <a:off x="3750660" y="1579417"/>
            <a:ext cx="5081639" cy="2989607"/>
          </a:xfrm>
        </p:spPr>
        <p:txBody>
          <a:bodyPr/>
          <a:lstStyle/>
          <a:p>
            <a:pPr marL="114300" indent="0">
              <a:buNone/>
            </a:pPr>
            <a:r>
              <a:rPr lang="en-US" dirty="0"/>
              <a:t>The almond tree was in tentative blossom. The days were longer, often ending with magnificent evenings of corrugated pink skies. The hunting season was over, with hounds and guns put away for six months. The vineyards were busy again as the well-organized farmers treated their vines and the more lackadaisical neighbors hurried to do the pruning they should have done in November.</a:t>
            </a:r>
            <a:endParaRPr lang="en-ID" dirty="0"/>
          </a:p>
        </p:txBody>
      </p:sp>
      <p:pic>
        <p:nvPicPr>
          <p:cNvPr id="4" name="Picture 3">
            <a:extLst>
              <a:ext uri="{FF2B5EF4-FFF2-40B4-BE49-F238E27FC236}">
                <a16:creationId xmlns:a16="http://schemas.microsoft.com/office/drawing/2014/main" id="{E735E71B-2E29-4D2D-B072-C6038AD8A362}"/>
              </a:ext>
            </a:extLst>
          </p:cNvPr>
          <p:cNvPicPr>
            <a:picLocks noChangeAspect="1"/>
          </p:cNvPicPr>
          <p:nvPr/>
        </p:nvPicPr>
        <p:blipFill>
          <a:blip r:embed="rId2"/>
          <a:stretch>
            <a:fillRect/>
          </a:stretch>
        </p:blipFill>
        <p:spPr>
          <a:xfrm>
            <a:off x="370124" y="1607125"/>
            <a:ext cx="3380536" cy="1392440"/>
          </a:xfrm>
          <a:prstGeom prst="rect">
            <a:avLst/>
          </a:prstGeom>
        </p:spPr>
      </p:pic>
      <p:sp>
        <p:nvSpPr>
          <p:cNvPr id="6" name="Text Placeholder 2">
            <a:extLst>
              <a:ext uri="{FF2B5EF4-FFF2-40B4-BE49-F238E27FC236}">
                <a16:creationId xmlns:a16="http://schemas.microsoft.com/office/drawing/2014/main" id="{B7ED5F15-CB2A-4197-9442-11891C18856A}"/>
              </a:ext>
            </a:extLst>
          </p:cNvPr>
          <p:cNvSpPr txBox="1">
            <a:spLocks/>
          </p:cNvSpPr>
          <p:nvPr/>
        </p:nvSpPr>
        <p:spPr>
          <a:xfrm>
            <a:off x="190932" y="1152425"/>
            <a:ext cx="7532978" cy="65736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Open Sans"/>
              <a:buChar char="●"/>
              <a:defRPr sz="1800" b="0" i="0" u="none" strike="noStrike" cap="none">
                <a:solidFill>
                  <a:schemeClr val="dk2"/>
                </a:solidFill>
                <a:latin typeface="Open Sans"/>
                <a:ea typeface="Open Sans"/>
                <a:cs typeface="Open Sans"/>
                <a:sym typeface="Open Sans"/>
              </a:defRPr>
            </a:lvl1pPr>
            <a:lvl2pPr marL="914400" marR="0" lvl="1"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9pPr>
          </a:lstStyle>
          <a:p>
            <a:pPr marL="114300" indent="0">
              <a:buFont typeface="Open Sans"/>
              <a:buNone/>
            </a:pPr>
            <a:r>
              <a:rPr lang="en-US" dirty="0" err="1"/>
              <a:t>Dengan</a:t>
            </a:r>
            <a:r>
              <a:rPr lang="en-US" dirty="0"/>
              <a:t> </a:t>
            </a:r>
            <a:r>
              <a:rPr lang="en-US" dirty="0" err="1"/>
              <a:t>menggunakan</a:t>
            </a:r>
            <a:r>
              <a:rPr lang="en-US" dirty="0"/>
              <a:t> kata </a:t>
            </a:r>
            <a:r>
              <a:rPr lang="en-US" dirty="0" err="1"/>
              <a:t>kunci</a:t>
            </a:r>
            <a:r>
              <a:rPr lang="en-US" dirty="0"/>
              <a:t> JANET:</a:t>
            </a:r>
            <a:endParaRPr lang="en-ID" dirty="0"/>
          </a:p>
        </p:txBody>
      </p:sp>
    </p:spTree>
    <p:extLst>
      <p:ext uri="{BB962C8B-B14F-4D97-AF65-F5344CB8AC3E}">
        <p14:creationId xmlns:p14="http://schemas.microsoft.com/office/powerpoint/2010/main" val="1074739564"/>
      </p:ext>
    </p:extLst>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934</Words>
  <Application>Microsoft Office PowerPoint</Application>
  <PresentationFormat>On-screen Show (16:9)</PresentationFormat>
  <Paragraphs>114</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Cambria Math</vt:lpstr>
      <vt:lpstr>Open Sans</vt:lpstr>
      <vt:lpstr>Arial</vt:lpstr>
      <vt:lpstr>PT Sans Narrow</vt:lpstr>
      <vt:lpstr>Tropic</vt:lpstr>
      <vt:lpstr>Cryptanalysis Vigenere Cipher</vt:lpstr>
      <vt:lpstr>Kelompok 3</vt:lpstr>
      <vt:lpstr>Kriptanalisis Vignere Cipher</vt:lpstr>
      <vt:lpstr>Kasiski Test</vt:lpstr>
      <vt:lpstr>Kasiski Test</vt:lpstr>
      <vt:lpstr>Kasiski Test</vt:lpstr>
      <vt:lpstr>Kasiski Test</vt:lpstr>
      <vt:lpstr>Index of Coincidence</vt:lpstr>
      <vt:lpstr>Index of Coincidence</vt:lpstr>
      <vt:lpstr>Index of Coincidence</vt:lpstr>
      <vt:lpstr>Index of Coincidence</vt:lpstr>
      <vt:lpstr>Index of Coincidence</vt:lpstr>
      <vt:lpstr>Index of Coincidence</vt:lpstr>
      <vt:lpstr>Mencari Panjang Kunci</vt:lpstr>
      <vt:lpstr>Mencari Panjang Kunci</vt:lpstr>
      <vt:lpstr>Mencari Panjang Kunci</vt:lpstr>
      <vt:lpstr>Mencari Panjang Kunci</vt:lpstr>
      <vt:lpstr>Mencari Panjang Kunci</vt:lpstr>
      <vt:lpstr>Mencari Panjang Kunci</vt:lpstr>
      <vt:lpstr>Menentukan Kata Kunci</vt:lpstr>
      <vt:lpstr>Menentukan Kata Kunci</vt:lpstr>
      <vt:lpstr>Contoh</vt:lpstr>
      <vt:lpstr>Contoh</vt:lpstr>
      <vt:lpstr>Contoh</vt:lpstr>
      <vt:lpstr>Contoh</vt:lpstr>
      <vt:lpstr>Hasil Dekripsi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Cryptanalysis Vigenere Cipher</dc:title>
  <cp:lastModifiedBy>Muhammad Fadillah Arsa</cp:lastModifiedBy>
  <cp:revision>6</cp:revision>
  <dcterms:modified xsi:type="dcterms:W3CDTF">2024-09-15T17:21:53Z</dcterms:modified>
</cp:coreProperties>
</file>