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sldSz cx="9144000" cy="5143500" type="screen16x9"/>
  <p:notesSz cx="6858000" cy="9144000"/>
  <p:embeddedFontLst>
    <p:embeddedFont>
      <p:font typeface="Comic Sans MS" panose="030F0702030302020204" pitchFamily="66" charset="0"/>
      <p:regular r:id="rId57"/>
      <p:bold r:id="rId58"/>
      <p:italic r:id="rId59"/>
      <p:boldItalic r:id="rId60"/>
    </p:embeddedFont>
    <p:embeddedFont>
      <p:font typeface="Economica" panose="020B0604020202020204" charset="0"/>
      <p:regular r:id="rId61"/>
      <p:bold r:id="rId62"/>
      <p:italic r:id="rId63"/>
      <p:boldItalic r:id="rId64"/>
    </p:embeddedFont>
    <p:embeddedFont>
      <p:font typeface="Open Sans" panose="020B0604020202020204" charset="0"/>
      <p:regular r:id="rId65"/>
      <p:bold r:id="rId66"/>
      <p:italic r:id="rId67"/>
      <p:boldItalic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7.fntdata"/><Relationship Id="rId68" Type="http://schemas.openxmlformats.org/officeDocument/2006/relationships/font" Target="fonts/font12.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66"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61"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654470f96b_0_1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654470f96b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654470f96b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654470f96b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654470f96b_0_1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654470f96b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654470f96b_0_1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654470f96b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654470f96b_0_1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654470f96b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6f5205aa79_3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6f5205aa79_3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6f5205aa79_3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6f5205aa79_3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6f5205aa79_3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6f5205aa79_3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6f5205aa79_3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6f5205aa79_3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654470f96b_0_1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654470f96b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6f67761ed8_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6f67761ed8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6f67761ed8_1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6f67761ed8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6f67761ed8_1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6f67761ed8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6f67761ed8_1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6f67761ed8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6fb5567abc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6fb5567abc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654470f96b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654470f96b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6fb5567b6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6fb5567b6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6fb5567b66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6fb5567b6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6fb5567b66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6fb5567b66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6fb5567b66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6fb5567b66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6fb5567b6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6fb5567b6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6fb5567b66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6fb5567b66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fb5567b66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6fb5567b66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654470f96b_0_1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654470f96b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6f5dc466d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6f5dc466d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6f5dc466dd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6f5dc466d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6f5205aa79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6f5205aa79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6f5dc466dd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6f5dc466d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6f5dc466dd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6f5dc466d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6f5205aa79_2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6f5205aa79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6f5dc466dd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6f5dc466dd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6f5dc466dd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6f5dc466dd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6f5205aa79_2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6f5205aa79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6f5205aa79_2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6f5205aa79_2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6f5205aa79_2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6f5205aa79_2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6f5205aa79_2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6f5205aa79_2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654470f96b_0_2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654470f96b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654470f96b_0_1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654470f96b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654470f96b_0_1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654470f96b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654470f96b_0_2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654470f96b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6f5205aa79_3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6f5205aa79_3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6f5205aa79_3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6f5205aa79_3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654470f96b_0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654470f96b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6f67761ed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6f67761ed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6fb5567abc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6fb5567abc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6fb5567ab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6fb5567ab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654470f96b_0_2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654470f96b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6f5205aa79_4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6f5205aa79_4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6f5205aa79_4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6f5205aa79_4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654470f96b_0_2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654470f96b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6589fe33ab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6589fe33a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654470f96b_0_2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654470f96b_0_2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6f5205aa79_4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6f5205aa79_4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4013" y="756700"/>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1" name="Google Shape;11;p2"/>
          <p:cNvSpPr/>
          <p:nvPr/>
        </p:nvSpPr>
        <p:spPr>
          <a:xfrm rot="10800000">
            <a:off x="5318350" y="32667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2" name="Google Shape;12;p2"/>
          <p:cNvSpPr txBox="1">
            <a:spLocks noGrp="1"/>
          </p:cNvSpPr>
          <p:nvPr>
            <p:ph type="ctrTitle"/>
          </p:nvPr>
        </p:nvSpPr>
        <p:spPr>
          <a:xfrm>
            <a:off x="3044700" y="1444255"/>
            <a:ext cx="3054600" cy="15372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3" name="Google Shape;13;p2"/>
          <p:cNvSpPr txBox="1">
            <a:spLocks noGrp="1"/>
          </p:cNvSpPr>
          <p:nvPr>
            <p:ph type="subTitle" idx="1"/>
          </p:nvPr>
        </p:nvSpPr>
        <p:spPr>
          <a:xfrm>
            <a:off x="3044700" y="3116580"/>
            <a:ext cx="3054600" cy="701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p:nvPr/>
        </p:nvSpPr>
        <p:spPr>
          <a:xfrm flipH="1">
            <a:off x="7595938" y="4602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7" name="Google Shape;17;p3"/>
          <p:cNvSpPr/>
          <p:nvPr/>
        </p:nvSpPr>
        <p:spPr>
          <a:xfrm rot="10800000" flipH="1">
            <a:off x="466425" y="35583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8" name="Google Shape;18;p3"/>
          <p:cNvSpPr txBox="1">
            <a:spLocks noGrp="1"/>
          </p:cNvSpPr>
          <p:nvPr>
            <p:ph type="title"/>
          </p:nvPr>
        </p:nvSpPr>
        <p:spPr>
          <a:xfrm>
            <a:off x="773700" y="1806450"/>
            <a:ext cx="7596600" cy="1530600"/>
          </a:xfrm>
          <a:prstGeom prst="rect">
            <a:avLst/>
          </a:prstGeom>
        </p:spPr>
        <p:txBody>
          <a:bodyPr spcFirstLastPara="1" wrap="square" lIns="91425" tIns="91425" rIns="91425" bIns="91425" anchor="ctr" anchorCtr="0">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7" name="Google Shape;27;p5"/>
          <p:cNvSpPr txBox="1">
            <a:spLocks noGrp="1"/>
          </p:cNvSpPr>
          <p:nvPr>
            <p:ph type="body" idx="1"/>
          </p:nvPr>
        </p:nvSpPr>
        <p:spPr>
          <a:xfrm>
            <a:off x="311700" y="1225225"/>
            <a:ext cx="3999900" cy="3354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body" idx="2"/>
          </p:nvPr>
        </p:nvSpPr>
        <p:spPr>
          <a:xfrm>
            <a:off x="4832400" y="1225225"/>
            <a:ext cx="3999900" cy="3354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5" name="Google Shape;35;p7"/>
          <p:cNvSpPr txBox="1">
            <a:spLocks noGrp="1"/>
          </p:cNvSpPr>
          <p:nvPr>
            <p:ph type="body" idx="1"/>
          </p:nvPr>
        </p:nvSpPr>
        <p:spPr>
          <a:xfrm>
            <a:off x="311700" y="1399400"/>
            <a:ext cx="2808000" cy="2784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6" name="Google Shape;36;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8"/>
          <p:cNvSpPr txBox="1">
            <a:spLocks noGrp="1"/>
          </p:cNvSpPr>
          <p:nvPr>
            <p:ph type="title"/>
          </p:nvPr>
        </p:nvSpPr>
        <p:spPr>
          <a:xfrm>
            <a:off x="490250" y="450150"/>
            <a:ext cx="5878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 name="Google Shape;43;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4" name="Google Shape;44;p9"/>
          <p:cNvSpPr txBox="1">
            <a:spLocks noGrp="1"/>
          </p:cNvSpPr>
          <p:nvPr>
            <p:ph type="title"/>
          </p:nvPr>
        </p:nvSpPr>
        <p:spPr>
          <a:xfrm>
            <a:off x="265500" y="929275"/>
            <a:ext cx="4045200" cy="1786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a:endParaRPr/>
          </a:p>
        </p:txBody>
      </p:sp>
      <p:sp>
        <p:nvSpPr>
          <p:cNvPr id="45" name="Google Shape;45;p9"/>
          <p:cNvSpPr txBox="1">
            <a:spLocks noGrp="1"/>
          </p:cNvSpPr>
          <p:nvPr>
            <p:ph type="subTitle" idx="1"/>
          </p:nvPr>
        </p:nvSpPr>
        <p:spPr>
          <a:xfrm>
            <a:off x="265500" y="2769001"/>
            <a:ext cx="4045200" cy="1574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a:endParaRPr/>
          </a:p>
        </p:txBody>
      </p:sp>
      <p:sp>
        <p:nvSpPr>
          <p:cNvPr id="46" name="Google Shape;46;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7" name="Google Shape;4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9500" y="421892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1"/>
          <p:cNvSpPr txBox="1">
            <a:spLocks noGrp="1"/>
          </p:cNvSpPr>
          <p:nvPr>
            <p:ph type="title" hasCustomPrompt="1"/>
          </p:nvPr>
        </p:nvSpPr>
        <p:spPr>
          <a:xfrm>
            <a:off x="311700" y="957125"/>
            <a:ext cx="8520600" cy="21288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a:spLocks noGrp="1"/>
          </p:cNvSpPr>
          <p:nvPr>
            <p:ph type="body" idx="1"/>
          </p:nvPr>
        </p:nvSpPr>
        <p:spPr>
          <a:xfrm>
            <a:off x="311700" y="3162000"/>
            <a:ext cx="85206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5" name="Google Shape;5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lux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a:endParaRPr/>
          </a:p>
        </p:txBody>
      </p:sp>
      <p:sp>
        <p:nvSpPr>
          <p:cNvPr id="7" name="Google Shape;7;p1"/>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marL="914400" lvl="1"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dosenakuntansi.com/prinsip-prinsip-akuntansi"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dosenakuntansi.com/catatan-atas-laporan-keuangan"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hyperlink" Target="https://dosenakuntansi.com/standar-akuntansi-keuangan"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dosenakuntansi.com/pencatatan-transaksi-keuangan"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dosenakuntansi.com/unsur-unsur-laporan-keuangan"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8.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17.png"/><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9.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19.png"/></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0.xml"/><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20.png"/></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dosenakuntansi.com/rasio-aktivitas" TargetMode="External"/><Relationship Id="rId2" Type="http://schemas.openxmlformats.org/officeDocument/2006/relationships/notesSlide" Target="../notesSlides/notesSlide54.xml"/><Relationship Id="rId1" Type="http://schemas.openxmlformats.org/officeDocument/2006/relationships/slideLayout" Target="../slideLayouts/slideLayout3.xml"/><Relationship Id="rId5" Type="http://schemas.openxmlformats.org/officeDocument/2006/relationships/hyperlink" Target="https://www.jurnal.id/id/blog/2017-pengertian-rasio-likuiditas-jenis-dan-kegunaannya-dalam-perusahaan/" TargetMode="External"/><Relationship Id="rId4" Type="http://schemas.openxmlformats.org/officeDocument/2006/relationships/hyperlink" Target="https://jarcomsys.wordpress.com/2009/10/28/analisis-rasio-keuanga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3"/>
          <p:cNvSpPr txBox="1">
            <a:spLocks noGrp="1"/>
          </p:cNvSpPr>
          <p:nvPr>
            <p:ph type="ctrTitle"/>
          </p:nvPr>
        </p:nvSpPr>
        <p:spPr>
          <a:xfrm>
            <a:off x="3044700" y="653555"/>
            <a:ext cx="3054600" cy="1537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Keuangan</a:t>
            </a:r>
            <a:endParaRPr/>
          </a:p>
        </p:txBody>
      </p:sp>
      <p:sp>
        <p:nvSpPr>
          <p:cNvPr id="63" name="Google Shape;63;p13"/>
          <p:cNvSpPr txBox="1">
            <a:spLocks noGrp="1"/>
          </p:cNvSpPr>
          <p:nvPr>
            <p:ph type="subTitle" idx="1"/>
          </p:nvPr>
        </p:nvSpPr>
        <p:spPr>
          <a:xfrm>
            <a:off x="2211047" y="2325573"/>
            <a:ext cx="4274160" cy="210810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Januar Lazuardi		140810160045</a:t>
            </a:r>
            <a:endParaRPr dirty="0"/>
          </a:p>
          <a:p>
            <a:pPr marL="0" lvl="0" indent="0" algn="ctr" rtl="0">
              <a:spcBef>
                <a:spcPts val="0"/>
              </a:spcBef>
              <a:spcAft>
                <a:spcPts val="0"/>
              </a:spcAft>
              <a:buNone/>
            </a:pPr>
            <a:r>
              <a:rPr lang="en" dirty="0"/>
              <a:t>M. Fadillah Arsa		140810170005</a:t>
            </a:r>
            <a:endParaRPr dirty="0"/>
          </a:p>
          <a:p>
            <a:pPr marL="0" lvl="0" indent="0" algn="ctr" rtl="0">
              <a:spcBef>
                <a:spcPts val="0"/>
              </a:spcBef>
              <a:spcAft>
                <a:spcPts val="0"/>
              </a:spcAft>
              <a:buNone/>
            </a:pPr>
            <a:r>
              <a:rPr lang="en" dirty="0"/>
              <a:t>Diemas Aksya Fachriza	140810170013</a:t>
            </a:r>
            <a:endParaRPr dirty="0"/>
          </a:p>
          <a:p>
            <a:pPr marL="0" lvl="0" indent="0" algn="ctr" rtl="0">
              <a:spcBef>
                <a:spcPts val="0"/>
              </a:spcBef>
              <a:spcAft>
                <a:spcPts val="0"/>
              </a:spcAft>
              <a:buNone/>
            </a:pPr>
            <a:r>
              <a:rPr lang="en" dirty="0"/>
              <a:t>Fadhli Hibatul Haqqi		140810170019</a:t>
            </a:r>
            <a:endParaRPr dirty="0"/>
          </a:p>
          <a:p>
            <a:pPr marL="0" lvl="0" indent="0" algn="ctr" rtl="0">
              <a:spcBef>
                <a:spcPts val="0"/>
              </a:spcBef>
              <a:spcAft>
                <a:spcPts val="0"/>
              </a:spcAft>
              <a:buNone/>
            </a:pPr>
            <a:r>
              <a:rPr lang="en" dirty="0"/>
              <a:t>M. Siradj Al Fauzi		140810170021</a:t>
            </a:r>
            <a:endParaRPr dirty="0"/>
          </a:p>
          <a:p>
            <a:pPr marL="0" lvl="0" indent="0" algn="ctr" rtl="0">
              <a:spcBef>
                <a:spcPts val="0"/>
              </a:spcBef>
              <a:spcAft>
                <a:spcPts val="0"/>
              </a:spcAft>
              <a:buNone/>
            </a:pPr>
            <a:r>
              <a:rPr lang="en" dirty="0"/>
              <a:t>Kevin Akbar Adhiguna		140810170055</a:t>
            </a:r>
            <a:endParaRPr dirty="0"/>
          </a:p>
          <a:p>
            <a:pPr marL="0" lvl="0" indent="0" algn="ctr" rtl="0">
              <a:spcBef>
                <a:spcPts val="0"/>
              </a:spcBef>
              <a:spcAft>
                <a:spcPts val="0"/>
              </a:spcAft>
              <a:buNone/>
            </a:pPr>
            <a:endParaRPr dirty="0"/>
          </a:p>
        </p:txBody>
      </p:sp>
      <p:pic>
        <p:nvPicPr>
          <p:cNvPr id="64" name="Google Shape;64;p13"/>
          <p:cNvPicPr preferRelativeResize="0"/>
          <p:nvPr/>
        </p:nvPicPr>
        <p:blipFill>
          <a:blip r:embed="rId3">
            <a:alphaModFix/>
          </a:blip>
          <a:stretch>
            <a:fillRect/>
          </a:stretch>
        </p:blipFill>
        <p:spPr>
          <a:xfrm>
            <a:off x="491625" y="372988"/>
            <a:ext cx="1619825" cy="1619825"/>
          </a:xfrm>
          <a:prstGeom prst="rect">
            <a:avLst/>
          </a:prstGeom>
          <a:noFill/>
          <a:ln>
            <a:noFill/>
          </a:ln>
        </p:spPr>
      </p:pic>
      <p:pic>
        <p:nvPicPr>
          <p:cNvPr id="65" name="Google Shape;65;p13"/>
          <p:cNvPicPr preferRelativeResize="0"/>
          <p:nvPr/>
        </p:nvPicPr>
        <p:blipFill>
          <a:blip r:embed="rId4">
            <a:alphaModFix/>
          </a:blip>
          <a:stretch>
            <a:fillRect/>
          </a:stretch>
        </p:blipFill>
        <p:spPr>
          <a:xfrm>
            <a:off x="6902806" y="3184507"/>
            <a:ext cx="1905000" cy="1905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1078500" y="472050"/>
            <a:ext cx="7596600" cy="153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Apa itu Analisis Rasio Keuangan ?</a:t>
            </a:r>
            <a:endParaRPr/>
          </a:p>
        </p:txBody>
      </p:sp>
      <p:sp>
        <p:nvSpPr>
          <p:cNvPr id="71" name="Google Shape;71;p14"/>
          <p:cNvSpPr txBox="1">
            <a:spLocks noGrp="1"/>
          </p:cNvSpPr>
          <p:nvPr>
            <p:ph type="title"/>
          </p:nvPr>
        </p:nvSpPr>
        <p:spPr>
          <a:xfrm>
            <a:off x="773700" y="2148450"/>
            <a:ext cx="7596600" cy="194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t>“ Analisis Kuantitatif yang digunakan untuk</a:t>
            </a:r>
            <a:r>
              <a:rPr lang="en" sz="3000">
                <a:solidFill>
                  <a:srgbClr val="000000"/>
                </a:solidFill>
              </a:rPr>
              <a:t> mengevaluasi berbagai</a:t>
            </a:r>
            <a:r>
              <a:rPr lang="en" sz="3000">
                <a:solidFill>
                  <a:srgbClr val="1155CC"/>
                </a:solidFill>
              </a:rPr>
              <a:t> aspek kinerja operasi </a:t>
            </a:r>
            <a:r>
              <a:rPr lang="en" sz="3000">
                <a:solidFill>
                  <a:srgbClr val="000000"/>
                </a:solidFill>
              </a:rPr>
              <a:t>dan</a:t>
            </a:r>
            <a:r>
              <a:rPr lang="en" sz="3000">
                <a:solidFill>
                  <a:srgbClr val="1155CC"/>
                </a:solidFill>
              </a:rPr>
              <a:t> </a:t>
            </a:r>
            <a:r>
              <a:rPr lang="en" sz="3000">
                <a:solidFill>
                  <a:srgbClr val="38761D"/>
                </a:solidFill>
              </a:rPr>
              <a:t>keuangan perusahaan</a:t>
            </a:r>
            <a:r>
              <a:rPr lang="en" sz="3000"/>
              <a:t> berdasarkan informasi yang terdapat dalam laporan keuangan perusahaan “</a:t>
            </a:r>
            <a:endParaRPr sz="3000"/>
          </a:p>
        </p:txBody>
      </p:sp>
      <p:pic>
        <p:nvPicPr>
          <p:cNvPr id="72" name="Google Shape;72;p14"/>
          <p:cNvPicPr preferRelativeResize="0"/>
          <p:nvPr/>
        </p:nvPicPr>
        <p:blipFill>
          <a:blip r:embed="rId3">
            <a:alphaModFix/>
          </a:blip>
          <a:stretch>
            <a:fillRect/>
          </a:stretch>
        </p:blipFill>
        <p:spPr>
          <a:xfrm>
            <a:off x="0" y="0"/>
            <a:ext cx="1905000" cy="1905000"/>
          </a:xfrm>
          <a:prstGeom prst="rect">
            <a:avLst/>
          </a:prstGeom>
          <a:noFill/>
          <a:ln>
            <a:noFill/>
          </a:ln>
        </p:spPr>
      </p:pic>
      <p:pic>
        <p:nvPicPr>
          <p:cNvPr id="73" name="Google Shape;73;p14"/>
          <p:cNvPicPr preferRelativeResize="0"/>
          <p:nvPr/>
        </p:nvPicPr>
        <p:blipFill rotWithShape="1">
          <a:blip r:embed="rId4">
            <a:alphaModFix/>
          </a:blip>
          <a:srcRect l="23692" t="19613" r="24464" b="26898"/>
          <a:stretch/>
        </p:blipFill>
        <p:spPr>
          <a:xfrm>
            <a:off x="6450933" y="3612900"/>
            <a:ext cx="1685893" cy="15305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Laporan Keuangan Perusahaan</a:t>
            </a:r>
            <a:endParaRPr/>
          </a:p>
        </p:txBody>
      </p:sp>
      <p:sp>
        <p:nvSpPr>
          <p:cNvPr id="79" name="Google Shape;79;p15"/>
          <p:cNvSpPr txBox="1">
            <a:spLocks noGrp="1"/>
          </p:cNvSpPr>
          <p:nvPr>
            <p:ph type="body" idx="1"/>
          </p:nvPr>
        </p:nvSpPr>
        <p:spPr>
          <a:xfrm>
            <a:off x="4572000" y="1225225"/>
            <a:ext cx="4260300" cy="37077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a:t>TUJUAN</a:t>
            </a:r>
            <a:endParaRPr/>
          </a:p>
          <a:p>
            <a:pPr marL="0" lvl="0" indent="0" algn="l" rtl="0">
              <a:lnSpc>
                <a:spcPct val="100000"/>
              </a:lnSpc>
              <a:spcBef>
                <a:spcPts val="1600"/>
              </a:spcBef>
              <a:spcAft>
                <a:spcPts val="0"/>
              </a:spcAft>
              <a:buNone/>
            </a:pPr>
            <a:r>
              <a:rPr lang="en"/>
              <a:t>Rasio keuangan, yang dihitung berdasarkan laporan keuangan, dapat digunakan oleh :</a:t>
            </a:r>
            <a:endParaRPr/>
          </a:p>
          <a:p>
            <a:pPr marL="457200" lvl="0" indent="-342900" algn="l" rtl="0">
              <a:lnSpc>
                <a:spcPct val="100000"/>
              </a:lnSpc>
              <a:spcBef>
                <a:spcPts val="1600"/>
              </a:spcBef>
              <a:spcAft>
                <a:spcPts val="0"/>
              </a:spcAft>
              <a:buSzPts val="1800"/>
              <a:buChar char="❏"/>
            </a:pPr>
            <a:r>
              <a:rPr lang="en"/>
              <a:t>manajemen perusahaan</a:t>
            </a:r>
            <a:endParaRPr/>
          </a:p>
          <a:p>
            <a:pPr marL="457200" lvl="0" indent="-342900" algn="l" rtl="0">
              <a:lnSpc>
                <a:spcPct val="100000"/>
              </a:lnSpc>
              <a:spcBef>
                <a:spcPts val="0"/>
              </a:spcBef>
              <a:spcAft>
                <a:spcPts val="0"/>
              </a:spcAft>
              <a:buSzPts val="1800"/>
              <a:buChar char="❏"/>
            </a:pPr>
            <a:r>
              <a:rPr lang="en"/>
              <a:t>kreditur (pemberi pinjaman) &amp; investor</a:t>
            </a:r>
            <a:endParaRPr/>
          </a:p>
          <a:p>
            <a:pPr marL="457200" lvl="0" indent="-342900" algn="l" rtl="0">
              <a:lnSpc>
                <a:spcPct val="100000"/>
              </a:lnSpc>
              <a:spcBef>
                <a:spcPts val="0"/>
              </a:spcBef>
              <a:spcAft>
                <a:spcPts val="0"/>
              </a:spcAft>
              <a:buSzPts val="1800"/>
              <a:buChar char="❏"/>
            </a:pPr>
            <a:r>
              <a:rPr lang="en"/>
              <a:t>analisis sekuritas </a:t>
            </a:r>
            <a:endParaRPr/>
          </a:p>
          <a:p>
            <a:pPr marL="0" lvl="0" indent="0" algn="l" rtl="0">
              <a:lnSpc>
                <a:spcPct val="100000"/>
              </a:lnSpc>
              <a:spcBef>
                <a:spcPts val="1600"/>
              </a:spcBef>
              <a:spcAft>
                <a:spcPts val="1600"/>
              </a:spcAft>
              <a:buNone/>
            </a:pPr>
            <a:r>
              <a:rPr lang="en"/>
              <a:t>untuk </a:t>
            </a:r>
            <a:r>
              <a:rPr lang="en">
                <a:solidFill>
                  <a:srgbClr val="0C343D"/>
                </a:solidFill>
              </a:rPr>
              <a:t>menilai kekuatan dan kelemahan perusahaan</a:t>
            </a:r>
            <a:r>
              <a:rPr lang="en"/>
              <a:t> yang akan dianalisis.</a:t>
            </a:r>
            <a:endParaRPr/>
          </a:p>
        </p:txBody>
      </p:sp>
      <p:sp>
        <p:nvSpPr>
          <p:cNvPr id="80" name="Google Shape;80;p15"/>
          <p:cNvSpPr txBox="1">
            <a:spLocks noGrp="1"/>
          </p:cNvSpPr>
          <p:nvPr>
            <p:ph type="body" idx="1"/>
          </p:nvPr>
        </p:nvSpPr>
        <p:spPr>
          <a:xfrm>
            <a:off x="228600" y="1225225"/>
            <a:ext cx="42603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Umumnya Laporan Keuangan terdiri dari : </a:t>
            </a:r>
            <a:endParaRPr/>
          </a:p>
          <a:p>
            <a:pPr marL="457200" lvl="0" indent="-342900" algn="just" rtl="0">
              <a:spcBef>
                <a:spcPts val="1600"/>
              </a:spcBef>
              <a:spcAft>
                <a:spcPts val="0"/>
              </a:spcAft>
              <a:buSzPts val="1800"/>
              <a:buChar char="❏"/>
            </a:pPr>
            <a:r>
              <a:rPr lang="en"/>
              <a:t>Laporan Neraca	(Balance Sheet)</a:t>
            </a:r>
            <a:endParaRPr/>
          </a:p>
          <a:p>
            <a:pPr marL="457200" lvl="0" indent="-342900" algn="just" rtl="0">
              <a:spcBef>
                <a:spcPts val="0"/>
              </a:spcBef>
              <a:spcAft>
                <a:spcPts val="0"/>
              </a:spcAft>
              <a:buSzPts val="1800"/>
              <a:buChar char="❏"/>
            </a:pPr>
            <a:r>
              <a:rPr lang="en"/>
              <a:t>Laporan Aliran Kas	(Cashflow Statement)</a:t>
            </a:r>
            <a:endParaRPr/>
          </a:p>
          <a:p>
            <a:pPr marL="457200" lvl="0" indent="-342900" algn="just" rtl="0">
              <a:spcBef>
                <a:spcPts val="0"/>
              </a:spcBef>
              <a:spcAft>
                <a:spcPts val="0"/>
              </a:spcAft>
              <a:buSzPts val="1800"/>
              <a:buChar char="❏"/>
            </a:pPr>
            <a:r>
              <a:rPr lang="en"/>
              <a:t>Laporan laba-rugi	(Income Statement)</a:t>
            </a:r>
            <a:endParaRPr/>
          </a:p>
        </p:txBody>
      </p:sp>
      <p:pic>
        <p:nvPicPr>
          <p:cNvPr id="81" name="Google Shape;81;p15"/>
          <p:cNvPicPr preferRelativeResize="0"/>
          <p:nvPr/>
        </p:nvPicPr>
        <p:blipFill rotWithShape="1">
          <a:blip r:embed="rId3">
            <a:alphaModFix/>
          </a:blip>
          <a:srcRect t="10545" b="9319"/>
          <a:stretch/>
        </p:blipFill>
        <p:spPr>
          <a:xfrm>
            <a:off x="2690037" y="3918274"/>
            <a:ext cx="1579563" cy="1114325"/>
          </a:xfrm>
          <a:prstGeom prst="rect">
            <a:avLst/>
          </a:prstGeom>
          <a:noFill/>
          <a:ln>
            <a:noFill/>
          </a:ln>
        </p:spPr>
      </p:pic>
      <p:pic>
        <p:nvPicPr>
          <p:cNvPr id="82" name="Google Shape;82;p15"/>
          <p:cNvPicPr preferRelativeResize="0"/>
          <p:nvPr/>
        </p:nvPicPr>
        <p:blipFill>
          <a:blip r:embed="rId4">
            <a:alphaModFix/>
          </a:blip>
          <a:stretch>
            <a:fillRect/>
          </a:stretch>
        </p:blipFill>
        <p:spPr>
          <a:xfrm>
            <a:off x="5254817" y="1021717"/>
            <a:ext cx="769150" cy="7691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Manfaat Analisis Rasio Keuangan</a:t>
            </a:r>
            <a:endParaRPr/>
          </a:p>
        </p:txBody>
      </p:sp>
      <p:sp>
        <p:nvSpPr>
          <p:cNvPr id="88" name="Google Shape;88;p16"/>
          <p:cNvSpPr txBox="1">
            <a:spLocks noGrp="1"/>
          </p:cNvSpPr>
          <p:nvPr>
            <p:ph type="body" idx="1"/>
          </p:nvPr>
        </p:nvSpPr>
        <p:spPr>
          <a:xfrm>
            <a:off x="311700" y="1314775"/>
            <a:ext cx="6809100" cy="581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000"/>
              <a:t>Membantu </a:t>
            </a:r>
            <a:r>
              <a:rPr lang="en" sz="2000" b="1"/>
              <a:t>menganalisis tren kinerja</a:t>
            </a:r>
            <a:r>
              <a:rPr lang="en" sz="2000"/>
              <a:t> perusahaan</a:t>
            </a:r>
            <a:endParaRPr sz="2000"/>
          </a:p>
        </p:txBody>
      </p:sp>
      <p:sp>
        <p:nvSpPr>
          <p:cNvPr id="89" name="Google Shape;89;p16"/>
          <p:cNvSpPr txBox="1">
            <a:spLocks noGrp="1"/>
          </p:cNvSpPr>
          <p:nvPr>
            <p:ph type="body" idx="1"/>
          </p:nvPr>
        </p:nvSpPr>
        <p:spPr>
          <a:xfrm>
            <a:off x="2175500" y="1987225"/>
            <a:ext cx="6809100" cy="718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000" b="1"/>
              <a:t>Membandingkan hasil keuangan</a:t>
            </a:r>
            <a:r>
              <a:rPr lang="en" sz="2000"/>
              <a:t> suatu perusahaan dengan pesaingnya</a:t>
            </a:r>
            <a:endParaRPr sz="2000"/>
          </a:p>
        </p:txBody>
      </p:sp>
      <p:sp>
        <p:nvSpPr>
          <p:cNvPr id="90" name="Google Shape;90;p16"/>
          <p:cNvSpPr txBox="1">
            <a:spLocks noGrp="1"/>
          </p:cNvSpPr>
          <p:nvPr>
            <p:ph type="body" idx="1"/>
          </p:nvPr>
        </p:nvSpPr>
        <p:spPr>
          <a:xfrm>
            <a:off x="311700" y="2901625"/>
            <a:ext cx="6264300" cy="831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000"/>
              <a:t>Membantu manajemen, kreditur, dan investor dalam</a:t>
            </a:r>
            <a:r>
              <a:rPr lang="en" sz="2000" b="1"/>
              <a:t> pengambilan keputusan</a:t>
            </a:r>
            <a:endParaRPr sz="2000" b="1"/>
          </a:p>
        </p:txBody>
      </p:sp>
      <p:sp>
        <p:nvSpPr>
          <p:cNvPr id="91" name="Google Shape;91;p16"/>
          <p:cNvSpPr txBox="1">
            <a:spLocks noGrp="1"/>
          </p:cNvSpPr>
          <p:nvPr>
            <p:ph type="body" idx="1"/>
          </p:nvPr>
        </p:nvSpPr>
        <p:spPr>
          <a:xfrm>
            <a:off x="2423150" y="3911275"/>
            <a:ext cx="6409200" cy="718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000"/>
              <a:t>Menunjukkan kekuatan dan kelemahan perusahaan serta </a:t>
            </a:r>
            <a:r>
              <a:rPr lang="en" sz="2000" b="1"/>
              <a:t>letak permasalahan keuangan</a:t>
            </a:r>
            <a:r>
              <a:rPr lang="en" sz="2000"/>
              <a:t> perusahaan</a:t>
            </a:r>
            <a:endParaRPr sz="2000"/>
          </a:p>
        </p:txBody>
      </p:sp>
      <p:pic>
        <p:nvPicPr>
          <p:cNvPr id="92" name="Google Shape;92;p16"/>
          <p:cNvPicPr preferRelativeResize="0"/>
          <p:nvPr/>
        </p:nvPicPr>
        <p:blipFill rotWithShape="1">
          <a:blip r:embed="rId3">
            <a:alphaModFix/>
          </a:blip>
          <a:srcRect b="8147"/>
          <a:stretch/>
        </p:blipFill>
        <p:spPr>
          <a:xfrm>
            <a:off x="6576000" y="1189675"/>
            <a:ext cx="838010" cy="831300"/>
          </a:xfrm>
          <a:prstGeom prst="rect">
            <a:avLst/>
          </a:prstGeom>
          <a:noFill/>
          <a:ln>
            <a:noFill/>
          </a:ln>
        </p:spPr>
      </p:pic>
      <p:pic>
        <p:nvPicPr>
          <p:cNvPr id="93" name="Google Shape;93;p16"/>
          <p:cNvPicPr preferRelativeResize="0"/>
          <p:nvPr/>
        </p:nvPicPr>
        <p:blipFill>
          <a:blip r:embed="rId4">
            <a:alphaModFix/>
          </a:blip>
          <a:stretch>
            <a:fillRect/>
          </a:stretch>
        </p:blipFill>
        <p:spPr>
          <a:xfrm>
            <a:off x="700025" y="1886705"/>
            <a:ext cx="1446899" cy="1063021"/>
          </a:xfrm>
          <a:prstGeom prst="rect">
            <a:avLst/>
          </a:prstGeom>
          <a:noFill/>
          <a:ln>
            <a:noFill/>
          </a:ln>
        </p:spPr>
      </p:pic>
      <p:pic>
        <p:nvPicPr>
          <p:cNvPr id="94" name="Google Shape;94;p16"/>
          <p:cNvPicPr preferRelativeResize="0"/>
          <p:nvPr/>
        </p:nvPicPr>
        <p:blipFill>
          <a:blip r:embed="rId5">
            <a:alphaModFix/>
          </a:blip>
          <a:stretch>
            <a:fillRect/>
          </a:stretch>
        </p:blipFill>
        <p:spPr>
          <a:xfrm>
            <a:off x="5928300" y="2705423"/>
            <a:ext cx="1181425" cy="1181425"/>
          </a:xfrm>
          <a:prstGeom prst="rect">
            <a:avLst/>
          </a:prstGeom>
          <a:noFill/>
          <a:ln>
            <a:noFill/>
          </a:ln>
        </p:spPr>
      </p:pic>
      <p:pic>
        <p:nvPicPr>
          <p:cNvPr id="95" name="Google Shape;95;p16"/>
          <p:cNvPicPr preferRelativeResize="0"/>
          <p:nvPr/>
        </p:nvPicPr>
        <p:blipFill>
          <a:blip r:embed="rId6">
            <a:alphaModFix/>
          </a:blip>
          <a:stretch>
            <a:fillRect/>
          </a:stretch>
        </p:blipFill>
        <p:spPr>
          <a:xfrm>
            <a:off x="1317925" y="3841600"/>
            <a:ext cx="1181425" cy="11814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7"/>
          <p:cNvSpPr txBox="1">
            <a:spLocks noGrp="1"/>
          </p:cNvSpPr>
          <p:nvPr>
            <p:ph type="title"/>
          </p:nvPr>
        </p:nvSpPr>
        <p:spPr>
          <a:xfrm>
            <a:off x="616500" y="334975"/>
            <a:ext cx="69501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Jenis-jenis Analisis Rasio Keuangan</a:t>
            </a:r>
            <a:endParaRPr/>
          </a:p>
        </p:txBody>
      </p:sp>
      <p:cxnSp>
        <p:nvCxnSpPr>
          <p:cNvPr id="101" name="Google Shape;101;p17"/>
          <p:cNvCxnSpPr/>
          <p:nvPr/>
        </p:nvCxnSpPr>
        <p:spPr>
          <a:xfrm>
            <a:off x="3800" y="1611625"/>
            <a:ext cx="1162200" cy="0"/>
          </a:xfrm>
          <a:prstGeom prst="straightConnector1">
            <a:avLst/>
          </a:prstGeom>
          <a:noFill/>
          <a:ln w="9525" cap="flat" cmpd="sng">
            <a:solidFill>
              <a:srgbClr val="134F5C"/>
            </a:solidFill>
            <a:prstDash val="solid"/>
            <a:round/>
            <a:headEnd type="none" w="med" len="med"/>
            <a:tailEnd type="none" w="med" len="med"/>
          </a:ln>
        </p:spPr>
      </p:cxnSp>
      <p:cxnSp>
        <p:nvCxnSpPr>
          <p:cNvPr id="102" name="Google Shape;102;p17"/>
          <p:cNvCxnSpPr/>
          <p:nvPr/>
        </p:nvCxnSpPr>
        <p:spPr>
          <a:xfrm>
            <a:off x="1165700" y="2495550"/>
            <a:ext cx="1162200" cy="0"/>
          </a:xfrm>
          <a:prstGeom prst="straightConnector1">
            <a:avLst/>
          </a:prstGeom>
          <a:noFill/>
          <a:ln w="9525" cap="flat" cmpd="sng">
            <a:solidFill>
              <a:srgbClr val="134F5C"/>
            </a:solidFill>
            <a:prstDash val="solid"/>
            <a:round/>
            <a:headEnd type="none" w="med" len="med"/>
            <a:tailEnd type="none" w="med" len="med"/>
          </a:ln>
        </p:spPr>
      </p:cxnSp>
      <p:cxnSp>
        <p:nvCxnSpPr>
          <p:cNvPr id="103" name="Google Shape;103;p17"/>
          <p:cNvCxnSpPr/>
          <p:nvPr/>
        </p:nvCxnSpPr>
        <p:spPr>
          <a:xfrm>
            <a:off x="2289800" y="3402325"/>
            <a:ext cx="1162200" cy="0"/>
          </a:xfrm>
          <a:prstGeom prst="straightConnector1">
            <a:avLst/>
          </a:prstGeom>
          <a:noFill/>
          <a:ln w="9525" cap="flat" cmpd="sng">
            <a:solidFill>
              <a:srgbClr val="134F5C"/>
            </a:solidFill>
            <a:prstDash val="solid"/>
            <a:round/>
            <a:headEnd type="none" w="med" len="med"/>
            <a:tailEnd type="none" w="med" len="med"/>
          </a:ln>
        </p:spPr>
      </p:cxnSp>
      <p:cxnSp>
        <p:nvCxnSpPr>
          <p:cNvPr id="104" name="Google Shape;104;p17"/>
          <p:cNvCxnSpPr/>
          <p:nvPr/>
        </p:nvCxnSpPr>
        <p:spPr>
          <a:xfrm>
            <a:off x="3432800" y="4202425"/>
            <a:ext cx="1162200" cy="0"/>
          </a:xfrm>
          <a:prstGeom prst="straightConnector1">
            <a:avLst/>
          </a:prstGeom>
          <a:noFill/>
          <a:ln w="9525" cap="flat" cmpd="sng">
            <a:solidFill>
              <a:srgbClr val="134F5C"/>
            </a:solidFill>
            <a:prstDash val="solid"/>
            <a:round/>
            <a:headEnd type="none" w="med" len="med"/>
            <a:tailEnd type="none" w="med" len="med"/>
          </a:ln>
        </p:spPr>
      </p:cxnSp>
      <p:cxnSp>
        <p:nvCxnSpPr>
          <p:cNvPr id="105" name="Google Shape;105;p17"/>
          <p:cNvCxnSpPr/>
          <p:nvPr/>
        </p:nvCxnSpPr>
        <p:spPr>
          <a:xfrm flipH="1">
            <a:off x="1165700" y="1611625"/>
            <a:ext cx="300" cy="857400"/>
          </a:xfrm>
          <a:prstGeom prst="straightConnector1">
            <a:avLst/>
          </a:prstGeom>
          <a:noFill/>
          <a:ln w="9525" cap="flat" cmpd="sng">
            <a:solidFill>
              <a:srgbClr val="134F5C"/>
            </a:solidFill>
            <a:prstDash val="solid"/>
            <a:round/>
            <a:headEnd type="none" w="med" len="med"/>
            <a:tailEnd type="none" w="med" len="med"/>
          </a:ln>
        </p:spPr>
      </p:cxnSp>
      <p:cxnSp>
        <p:nvCxnSpPr>
          <p:cNvPr id="106" name="Google Shape;106;p17"/>
          <p:cNvCxnSpPr/>
          <p:nvPr/>
        </p:nvCxnSpPr>
        <p:spPr>
          <a:xfrm>
            <a:off x="2289800" y="2469025"/>
            <a:ext cx="0" cy="933300"/>
          </a:xfrm>
          <a:prstGeom prst="straightConnector1">
            <a:avLst/>
          </a:prstGeom>
          <a:noFill/>
          <a:ln w="9525" cap="flat" cmpd="sng">
            <a:solidFill>
              <a:srgbClr val="134F5C"/>
            </a:solidFill>
            <a:prstDash val="solid"/>
            <a:round/>
            <a:headEnd type="none" w="med" len="med"/>
            <a:tailEnd type="none" w="med" len="med"/>
          </a:ln>
        </p:spPr>
      </p:cxnSp>
      <p:cxnSp>
        <p:nvCxnSpPr>
          <p:cNvPr id="107" name="Google Shape;107;p17"/>
          <p:cNvCxnSpPr/>
          <p:nvPr/>
        </p:nvCxnSpPr>
        <p:spPr>
          <a:xfrm flipH="1">
            <a:off x="3432800" y="3402325"/>
            <a:ext cx="19200" cy="800100"/>
          </a:xfrm>
          <a:prstGeom prst="straightConnector1">
            <a:avLst/>
          </a:prstGeom>
          <a:noFill/>
          <a:ln w="9525" cap="flat" cmpd="sng">
            <a:solidFill>
              <a:srgbClr val="134F5C"/>
            </a:solidFill>
            <a:prstDash val="solid"/>
            <a:round/>
            <a:headEnd type="none" w="med" len="med"/>
            <a:tailEnd type="none" w="med" len="med"/>
          </a:ln>
        </p:spPr>
      </p:cxnSp>
      <p:cxnSp>
        <p:nvCxnSpPr>
          <p:cNvPr id="108" name="Google Shape;108;p17"/>
          <p:cNvCxnSpPr/>
          <p:nvPr/>
        </p:nvCxnSpPr>
        <p:spPr>
          <a:xfrm flipH="1">
            <a:off x="4562400" y="4202425"/>
            <a:ext cx="19200" cy="800100"/>
          </a:xfrm>
          <a:prstGeom prst="straightConnector1">
            <a:avLst/>
          </a:prstGeom>
          <a:noFill/>
          <a:ln w="9525" cap="flat" cmpd="sng">
            <a:solidFill>
              <a:srgbClr val="134F5C"/>
            </a:solidFill>
            <a:prstDash val="solid"/>
            <a:round/>
            <a:headEnd type="none" w="med" len="med"/>
            <a:tailEnd type="none" w="med" len="med"/>
          </a:ln>
        </p:spPr>
      </p:cxnSp>
      <p:sp>
        <p:nvSpPr>
          <p:cNvPr id="109" name="Google Shape;109;p17"/>
          <p:cNvSpPr txBox="1"/>
          <p:nvPr/>
        </p:nvSpPr>
        <p:spPr>
          <a:xfrm>
            <a:off x="80000" y="1725925"/>
            <a:ext cx="971700" cy="74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7F6000"/>
                </a:solidFill>
                <a:latin typeface="Comic Sans MS"/>
                <a:ea typeface="Comic Sans MS"/>
                <a:cs typeface="Comic Sans MS"/>
                <a:sym typeface="Comic Sans MS"/>
              </a:rPr>
              <a:t>01</a:t>
            </a:r>
            <a:endParaRPr sz="3600">
              <a:solidFill>
                <a:srgbClr val="7F6000"/>
              </a:solidFill>
              <a:latin typeface="Comic Sans MS"/>
              <a:ea typeface="Comic Sans MS"/>
              <a:cs typeface="Comic Sans MS"/>
              <a:sym typeface="Comic Sans MS"/>
            </a:endParaRPr>
          </a:p>
        </p:txBody>
      </p:sp>
      <p:sp>
        <p:nvSpPr>
          <p:cNvPr id="110" name="Google Shape;110;p17"/>
          <p:cNvSpPr txBox="1"/>
          <p:nvPr/>
        </p:nvSpPr>
        <p:spPr>
          <a:xfrm>
            <a:off x="1260950" y="2564125"/>
            <a:ext cx="971700" cy="74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chemeClr val="accent2"/>
                </a:solidFill>
                <a:latin typeface="Comic Sans MS"/>
                <a:ea typeface="Comic Sans MS"/>
                <a:cs typeface="Comic Sans MS"/>
                <a:sym typeface="Comic Sans MS"/>
              </a:rPr>
              <a:t>02</a:t>
            </a:r>
            <a:endParaRPr sz="3600">
              <a:solidFill>
                <a:schemeClr val="accent2"/>
              </a:solidFill>
              <a:latin typeface="Comic Sans MS"/>
              <a:ea typeface="Comic Sans MS"/>
              <a:cs typeface="Comic Sans MS"/>
              <a:sym typeface="Comic Sans MS"/>
            </a:endParaRPr>
          </a:p>
        </p:txBody>
      </p:sp>
      <p:sp>
        <p:nvSpPr>
          <p:cNvPr id="111" name="Google Shape;111;p17"/>
          <p:cNvSpPr txBox="1"/>
          <p:nvPr/>
        </p:nvSpPr>
        <p:spPr>
          <a:xfrm>
            <a:off x="2385050" y="3459325"/>
            <a:ext cx="971700" cy="74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38761D"/>
                </a:solidFill>
                <a:latin typeface="Comic Sans MS"/>
                <a:ea typeface="Comic Sans MS"/>
                <a:cs typeface="Comic Sans MS"/>
                <a:sym typeface="Comic Sans MS"/>
              </a:rPr>
              <a:t>03</a:t>
            </a:r>
            <a:endParaRPr sz="3600">
              <a:solidFill>
                <a:srgbClr val="38761D"/>
              </a:solidFill>
              <a:latin typeface="Comic Sans MS"/>
              <a:ea typeface="Comic Sans MS"/>
              <a:cs typeface="Comic Sans MS"/>
              <a:sym typeface="Comic Sans MS"/>
            </a:endParaRPr>
          </a:p>
        </p:txBody>
      </p:sp>
      <p:sp>
        <p:nvSpPr>
          <p:cNvPr id="112" name="Google Shape;112;p17"/>
          <p:cNvSpPr txBox="1"/>
          <p:nvPr/>
        </p:nvSpPr>
        <p:spPr>
          <a:xfrm>
            <a:off x="3528050" y="4259425"/>
            <a:ext cx="971700" cy="74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0B5394"/>
                </a:solidFill>
                <a:latin typeface="Comic Sans MS"/>
                <a:ea typeface="Comic Sans MS"/>
                <a:cs typeface="Comic Sans MS"/>
                <a:sym typeface="Comic Sans MS"/>
              </a:rPr>
              <a:t>04</a:t>
            </a:r>
            <a:endParaRPr sz="3600">
              <a:solidFill>
                <a:srgbClr val="0B5394"/>
              </a:solidFill>
              <a:latin typeface="Comic Sans MS"/>
              <a:ea typeface="Comic Sans MS"/>
              <a:cs typeface="Comic Sans MS"/>
              <a:sym typeface="Comic Sans MS"/>
            </a:endParaRPr>
          </a:p>
        </p:txBody>
      </p:sp>
      <p:sp>
        <p:nvSpPr>
          <p:cNvPr id="113" name="Google Shape;113;p17"/>
          <p:cNvSpPr txBox="1"/>
          <p:nvPr/>
        </p:nvSpPr>
        <p:spPr>
          <a:xfrm>
            <a:off x="1165700" y="1640125"/>
            <a:ext cx="4290000" cy="74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200">
                <a:solidFill>
                  <a:schemeClr val="dk1"/>
                </a:solidFill>
                <a:latin typeface="Economica"/>
                <a:ea typeface="Economica"/>
                <a:cs typeface="Economica"/>
                <a:sym typeface="Economica"/>
              </a:rPr>
              <a:t>Analisis Rasio </a:t>
            </a:r>
            <a:r>
              <a:rPr lang="en" sz="4200">
                <a:solidFill>
                  <a:srgbClr val="7F6000"/>
                </a:solidFill>
                <a:latin typeface="Economica"/>
                <a:ea typeface="Economica"/>
                <a:cs typeface="Economica"/>
                <a:sym typeface="Economica"/>
              </a:rPr>
              <a:t>Likuiditas</a:t>
            </a:r>
            <a:endParaRPr>
              <a:solidFill>
                <a:srgbClr val="7F6000"/>
              </a:solidFill>
            </a:endParaRPr>
          </a:p>
        </p:txBody>
      </p:sp>
      <p:sp>
        <p:nvSpPr>
          <p:cNvPr id="114" name="Google Shape;114;p17"/>
          <p:cNvSpPr txBox="1"/>
          <p:nvPr/>
        </p:nvSpPr>
        <p:spPr>
          <a:xfrm>
            <a:off x="2308700" y="2554525"/>
            <a:ext cx="4572000" cy="74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200">
                <a:solidFill>
                  <a:schemeClr val="dk1"/>
                </a:solidFill>
                <a:latin typeface="Economica"/>
                <a:ea typeface="Economica"/>
                <a:cs typeface="Economica"/>
                <a:sym typeface="Economica"/>
              </a:rPr>
              <a:t>Analisis Rasio </a:t>
            </a:r>
            <a:r>
              <a:rPr lang="en" sz="4200">
                <a:solidFill>
                  <a:schemeClr val="accent2"/>
                </a:solidFill>
                <a:latin typeface="Economica"/>
                <a:ea typeface="Economica"/>
                <a:cs typeface="Economica"/>
                <a:sym typeface="Economica"/>
              </a:rPr>
              <a:t>Solvabilitas</a:t>
            </a:r>
            <a:endParaRPr>
              <a:solidFill>
                <a:schemeClr val="accent2"/>
              </a:solidFill>
            </a:endParaRPr>
          </a:p>
        </p:txBody>
      </p:sp>
      <p:sp>
        <p:nvSpPr>
          <p:cNvPr id="115" name="Google Shape;115;p17"/>
          <p:cNvSpPr txBox="1"/>
          <p:nvPr/>
        </p:nvSpPr>
        <p:spPr>
          <a:xfrm>
            <a:off x="3451700" y="3392725"/>
            <a:ext cx="4290000" cy="74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200">
                <a:solidFill>
                  <a:schemeClr val="dk1"/>
                </a:solidFill>
                <a:latin typeface="Economica"/>
                <a:ea typeface="Economica"/>
                <a:cs typeface="Economica"/>
                <a:sym typeface="Economica"/>
              </a:rPr>
              <a:t>Analisis Rasio </a:t>
            </a:r>
            <a:r>
              <a:rPr lang="en" sz="4200">
                <a:solidFill>
                  <a:srgbClr val="274E13"/>
                </a:solidFill>
                <a:latin typeface="Economica"/>
                <a:ea typeface="Economica"/>
                <a:cs typeface="Economica"/>
                <a:sym typeface="Economica"/>
              </a:rPr>
              <a:t>Aktivitas</a:t>
            </a:r>
            <a:endParaRPr>
              <a:solidFill>
                <a:srgbClr val="274E13"/>
              </a:solidFill>
            </a:endParaRPr>
          </a:p>
        </p:txBody>
      </p:sp>
      <p:sp>
        <p:nvSpPr>
          <p:cNvPr id="116" name="Google Shape;116;p17"/>
          <p:cNvSpPr txBox="1"/>
          <p:nvPr/>
        </p:nvSpPr>
        <p:spPr>
          <a:xfrm>
            <a:off x="4499750" y="4154725"/>
            <a:ext cx="4724400" cy="74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200">
                <a:solidFill>
                  <a:schemeClr val="dk1"/>
                </a:solidFill>
                <a:latin typeface="Economica"/>
                <a:ea typeface="Economica"/>
                <a:cs typeface="Economica"/>
                <a:sym typeface="Economica"/>
              </a:rPr>
              <a:t>Analisis Rasio </a:t>
            </a:r>
            <a:r>
              <a:rPr lang="en" sz="4200">
                <a:solidFill>
                  <a:srgbClr val="0B5394"/>
                </a:solidFill>
                <a:latin typeface="Economica"/>
                <a:ea typeface="Economica"/>
                <a:cs typeface="Economica"/>
                <a:sym typeface="Economica"/>
              </a:rPr>
              <a:t>Profitabilitas</a:t>
            </a:r>
            <a:endParaRPr>
              <a:solidFill>
                <a:srgbClr val="0B5394"/>
              </a:solidFill>
            </a:endParaRPr>
          </a:p>
        </p:txBody>
      </p:sp>
      <p:pic>
        <p:nvPicPr>
          <p:cNvPr id="117" name="Google Shape;117;p17"/>
          <p:cNvPicPr preferRelativeResize="0"/>
          <p:nvPr/>
        </p:nvPicPr>
        <p:blipFill>
          <a:blip r:embed="rId3">
            <a:alphaModFix/>
          </a:blip>
          <a:stretch>
            <a:fillRect/>
          </a:stretch>
        </p:blipFill>
        <p:spPr>
          <a:xfrm>
            <a:off x="7128350" y="0"/>
            <a:ext cx="1725925" cy="17259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8"/>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a:t>
            </a:r>
            <a:r>
              <a:rPr lang="en">
                <a:solidFill>
                  <a:srgbClr val="7F6000"/>
                </a:solidFill>
              </a:rPr>
              <a:t>Likuiditas</a:t>
            </a:r>
            <a:endParaRPr>
              <a:solidFill>
                <a:srgbClr val="7F6000"/>
              </a:solidFill>
            </a:endParaRPr>
          </a:p>
        </p:txBody>
      </p:sp>
      <p:sp>
        <p:nvSpPr>
          <p:cNvPr id="123" name="Google Shape;123;p18"/>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Rasio likuiditas adalah rasio yang menunjukkan kemampuan perusahaan dalam memenuhi kewajiban atau membayar utang jangka pendeknya.</a:t>
            </a:r>
            <a:endParaRPr/>
          </a:p>
          <a:p>
            <a:pPr marL="457200" lvl="0" indent="-342900" algn="l" rtl="0">
              <a:spcBef>
                <a:spcPts val="0"/>
              </a:spcBef>
              <a:spcAft>
                <a:spcPts val="0"/>
              </a:spcAft>
              <a:buSzPts val="1800"/>
              <a:buChar char="●"/>
            </a:pPr>
            <a:r>
              <a:rPr lang="en"/>
              <a:t>Digunakan untuk mengukur seberapa likuidnya suatu perusahaan.</a:t>
            </a:r>
            <a:endParaRPr/>
          </a:p>
          <a:p>
            <a:pPr marL="457200" lvl="0" indent="-342900" algn="l" rtl="0">
              <a:spcBef>
                <a:spcPts val="0"/>
              </a:spcBef>
              <a:spcAft>
                <a:spcPts val="0"/>
              </a:spcAft>
              <a:buSzPts val="1800"/>
              <a:buChar char="●"/>
            </a:pPr>
            <a:r>
              <a:rPr lang="en"/>
              <a:t>Jika perusahaan mampu memenuhi kewajibannya berarti perusahaan tersebut </a:t>
            </a:r>
            <a:r>
              <a:rPr lang="en" b="1"/>
              <a:t>likuid</a:t>
            </a:r>
            <a:r>
              <a:rPr lang="en"/>
              <a:t>.</a:t>
            </a:r>
            <a:endParaRPr/>
          </a:p>
          <a:p>
            <a:pPr marL="457200" lvl="0" indent="-342900" algn="l" rtl="0">
              <a:spcBef>
                <a:spcPts val="0"/>
              </a:spcBef>
              <a:spcAft>
                <a:spcPts val="0"/>
              </a:spcAft>
              <a:buSzPts val="1800"/>
              <a:buChar char="●"/>
            </a:pPr>
            <a:r>
              <a:rPr lang="en"/>
              <a:t>Jika perusahaan tidak mampu memenuhi kewajibannya berarti perusahaan tersebut </a:t>
            </a:r>
            <a:r>
              <a:rPr lang="en" b="1"/>
              <a:t>ilikuid</a:t>
            </a:r>
            <a:r>
              <a:rPr lang="en"/>
              <a: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9"/>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a:t>
            </a:r>
            <a:r>
              <a:rPr lang="en">
                <a:solidFill>
                  <a:srgbClr val="7F6000"/>
                </a:solidFill>
              </a:rPr>
              <a:t>Likuiditas</a:t>
            </a:r>
            <a:endParaRPr>
              <a:solidFill>
                <a:srgbClr val="7F6000"/>
              </a:solidFill>
            </a:endParaRPr>
          </a:p>
        </p:txBody>
      </p:sp>
      <p:sp>
        <p:nvSpPr>
          <p:cNvPr id="129" name="Google Shape;129;p19"/>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Rasio Keuangan yang termasuk sebagai rasio likuiditas adalah : </a:t>
            </a:r>
            <a:endParaRPr/>
          </a:p>
          <a:p>
            <a:pPr marL="457200" lvl="0" indent="-342900" algn="l" rtl="0">
              <a:spcBef>
                <a:spcPts val="1600"/>
              </a:spcBef>
              <a:spcAft>
                <a:spcPts val="0"/>
              </a:spcAft>
              <a:buSzPts val="1800"/>
              <a:buAutoNum type="arabicPeriod"/>
            </a:pPr>
            <a:r>
              <a:rPr lang="en"/>
              <a:t>Current ratio (ratio lancar)</a:t>
            </a:r>
            <a:endParaRPr/>
          </a:p>
          <a:p>
            <a:pPr marL="457200" lvl="0" indent="-342900" algn="l" rtl="0">
              <a:spcBef>
                <a:spcPts val="0"/>
              </a:spcBef>
              <a:spcAft>
                <a:spcPts val="0"/>
              </a:spcAft>
              <a:buSzPts val="1800"/>
              <a:buAutoNum type="arabicPeriod"/>
            </a:pPr>
            <a:r>
              <a:rPr lang="en"/>
              <a:t>Quick Ratio (Rasio Cepat)</a:t>
            </a:r>
            <a:endParaRPr/>
          </a:p>
          <a:p>
            <a:pPr marL="457200" lvl="0" indent="-342900" algn="l" rtl="0">
              <a:spcBef>
                <a:spcPts val="0"/>
              </a:spcBef>
              <a:spcAft>
                <a:spcPts val="0"/>
              </a:spcAft>
              <a:buSzPts val="1800"/>
              <a:buAutoNum type="arabicPeriod"/>
            </a:pPr>
            <a:r>
              <a:rPr lang="en"/>
              <a:t>Cash Ratio (Rasio Kas)</a:t>
            </a:r>
            <a:endParaRPr/>
          </a:p>
          <a:p>
            <a:pPr marL="0" lvl="0" indent="0" algn="l" rtl="0">
              <a:spcBef>
                <a:spcPts val="1600"/>
              </a:spcBef>
              <a:spcAft>
                <a:spcPts val="16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0"/>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a:t>
            </a:r>
            <a:r>
              <a:rPr lang="en">
                <a:solidFill>
                  <a:srgbClr val="7F6000"/>
                </a:solidFill>
              </a:rPr>
              <a:t>Likuiditas</a:t>
            </a:r>
            <a:endParaRPr>
              <a:solidFill>
                <a:srgbClr val="7F6000"/>
              </a:solidFill>
            </a:endParaRPr>
          </a:p>
        </p:txBody>
      </p:sp>
      <p:sp>
        <p:nvSpPr>
          <p:cNvPr id="135" name="Google Shape;135;p20"/>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Current Ratio (Rasio Lancar)</a:t>
            </a:r>
            <a:endParaRPr b="1"/>
          </a:p>
          <a:p>
            <a:pPr marL="0" lvl="0" indent="0" algn="l" rtl="0">
              <a:spcBef>
                <a:spcPts val="1600"/>
              </a:spcBef>
              <a:spcAft>
                <a:spcPts val="0"/>
              </a:spcAft>
              <a:buNone/>
            </a:pPr>
            <a:r>
              <a:rPr lang="en"/>
              <a:t>Mengetahui sejauh mana aktiva lancar perusahaan dapat digunakan untuk menutupi kewajiban jangka pendek atau utang lancarnya.</a:t>
            </a:r>
            <a:endParaRPr/>
          </a:p>
          <a:p>
            <a:pPr marL="0" lvl="0" indent="0" algn="l" rtl="0">
              <a:spcBef>
                <a:spcPts val="1600"/>
              </a:spcBef>
              <a:spcAft>
                <a:spcPts val="1600"/>
              </a:spcAft>
              <a:buNone/>
            </a:pPr>
            <a:endParaRPr/>
          </a:p>
        </p:txBody>
      </p:sp>
      <p:pic>
        <p:nvPicPr>
          <p:cNvPr id="136" name="Google Shape;136;p20"/>
          <p:cNvPicPr preferRelativeResize="0"/>
          <p:nvPr/>
        </p:nvPicPr>
        <p:blipFill>
          <a:blip r:embed="rId3">
            <a:alphaModFix/>
          </a:blip>
          <a:stretch>
            <a:fillRect/>
          </a:stretch>
        </p:blipFill>
        <p:spPr>
          <a:xfrm>
            <a:off x="1586125" y="2844225"/>
            <a:ext cx="5971750" cy="1147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1"/>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a:t>
            </a:r>
            <a:r>
              <a:rPr lang="en">
                <a:solidFill>
                  <a:srgbClr val="7F6000"/>
                </a:solidFill>
              </a:rPr>
              <a:t>Likuiditas</a:t>
            </a:r>
            <a:endParaRPr>
              <a:solidFill>
                <a:srgbClr val="7F6000"/>
              </a:solidFill>
            </a:endParaRPr>
          </a:p>
        </p:txBody>
      </p:sp>
      <p:sp>
        <p:nvSpPr>
          <p:cNvPr id="142" name="Google Shape;142;p21"/>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Quick Ratio (Rasio Cepat)</a:t>
            </a:r>
            <a:endParaRPr b="1"/>
          </a:p>
          <a:p>
            <a:pPr marL="0" lvl="0" indent="0" algn="l" rtl="0">
              <a:spcBef>
                <a:spcPts val="1600"/>
              </a:spcBef>
              <a:spcAft>
                <a:spcPts val="0"/>
              </a:spcAft>
              <a:buNone/>
            </a:pPr>
            <a:r>
              <a:rPr lang="en"/>
              <a:t>Menunjukkan kemampuan perusahaan dalam membayar kewajiban jangka pendek dengan menggunakan aktiva lancar atau tanpa memperhitungkan persediaan.</a:t>
            </a:r>
            <a:endParaRPr/>
          </a:p>
          <a:p>
            <a:pPr marL="0" lvl="0" indent="0" algn="l" rtl="0">
              <a:spcBef>
                <a:spcPts val="1600"/>
              </a:spcBef>
              <a:spcAft>
                <a:spcPts val="1600"/>
              </a:spcAft>
              <a:buNone/>
            </a:pPr>
            <a:endParaRPr/>
          </a:p>
        </p:txBody>
      </p:sp>
      <p:pic>
        <p:nvPicPr>
          <p:cNvPr id="143" name="Google Shape;143;p21"/>
          <p:cNvPicPr preferRelativeResize="0"/>
          <p:nvPr/>
        </p:nvPicPr>
        <p:blipFill>
          <a:blip r:embed="rId3">
            <a:alphaModFix/>
          </a:blip>
          <a:stretch>
            <a:fillRect/>
          </a:stretch>
        </p:blipFill>
        <p:spPr>
          <a:xfrm>
            <a:off x="940360" y="2872923"/>
            <a:ext cx="7263275" cy="1810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2"/>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a:t>
            </a:r>
            <a:r>
              <a:rPr lang="en">
                <a:solidFill>
                  <a:srgbClr val="7F6000"/>
                </a:solidFill>
              </a:rPr>
              <a:t>Likuiditas</a:t>
            </a:r>
            <a:endParaRPr>
              <a:solidFill>
                <a:srgbClr val="7F6000"/>
              </a:solidFill>
            </a:endParaRPr>
          </a:p>
        </p:txBody>
      </p:sp>
      <p:sp>
        <p:nvSpPr>
          <p:cNvPr id="149" name="Google Shape;149;p22"/>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Cash Ratio (Rasio Kas)</a:t>
            </a:r>
            <a:endParaRPr b="1"/>
          </a:p>
          <a:p>
            <a:pPr marL="0" lvl="0" indent="0" algn="l" rtl="0">
              <a:spcBef>
                <a:spcPts val="1600"/>
              </a:spcBef>
              <a:spcAft>
                <a:spcPts val="0"/>
              </a:spcAft>
              <a:buNone/>
            </a:pPr>
            <a:r>
              <a:rPr lang="en"/>
              <a:t>Rasio ini digunakan untuk mengukur besarnya uang kas yang tersedia untuk melunasi kewajiban jangka pendek yang ditunjukan dari tersedianya dana kas</a:t>
            </a:r>
            <a:endParaRPr/>
          </a:p>
          <a:p>
            <a:pPr marL="0" lvl="0" indent="0" algn="l" rtl="0">
              <a:spcBef>
                <a:spcPts val="1600"/>
              </a:spcBef>
              <a:spcAft>
                <a:spcPts val="1600"/>
              </a:spcAft>
              <a:buNone/>
            </a:pPr>
            <a:endParaRPr/>
          </a:p>
        </p:txBody>
      </p:sp>
      <p:pic>
        <p:nvPicPr>
          <p:cNvPr id="150" name="Google Shape;150;p22"/>
          <p:cNvPicPr preferRelativeResize="0"/>
          <p:nvPr/>
        </p:nvPicPr>
        <p:blipFill>
          <a:blip r:embed="rId3">
            <a:alphaModFix/>
          </a:blip>
          <a:stretch>
            <a:fillRect/>
          </a:stretch>
        </p:blipFill>
        <p:spPr>
          <a:xfrm>
            <a:off x="1203727" y="2719300"/>
            <a:ext cx="6736550" cy="18599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3"/>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a:t>
            </a:r>
            <a:r>
              <a:rPr lang="en">
                <a:solidFill>
                  <a:schemeClr val="accent2"/>
                </a:solidFill>
              </a:rPr>
              <a:t>Solvabilitas</a:t>
            </a:r>
            <a:r>
              <a:rPr lang="en"/>
              <a:t> </a:t>
            </a:r>
            <a:endParaRPr/>
          </a:p>
        </p:txBody>
      </p:sp>
      <p:sp>
        <p:nvSpPr>
          <p:cNvPr id="156" name="Google Shape;156;p23"/>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a:solidFill>
                  <a:srgbClr val="555555"/>
                </a:solidFill>
                <a:highlight>
                  <a:srgbClr val="FFFFFF"/>
                </a:highlight>
              </a:rPr>
              <a:t>Rasio solvabilitas atau leverage adalah rasio untuk menilai kemampuan perusahaan dalam melunasi semua kewajibannya baik jangka pendek maupun jangka panjang dengan jaminan aktiva atau kekayaan yang dimiliki perusahaan hingga perusahaan tutup atau dilikuidasi.</a:t>
            </a:r>
            <a:endParaRPr>
              <a:solidFill>
                <a:srgbClr val="555555"/>
              </a:solidFill>
              <a:highlight>
                <a:srgbClr val="FFFFFF"/>
              </a:highlight>
            </a:endParaRPr>
          </a:p>
          <a:p>
            <a:pPr marL="0" lvl="0" indent="0" algn="just" rtl="0">
              <a:spcBef>
                <a:spcPts val="1600"/>
              </a:spcBef>
              <a:spcAft>
                <a:spcPts val="1600"/>
              </a:spcAft>
              <a:buNone/>
            </a:pPr>
            <a:r>
              <a:rPr lang="en">
                <a:solidFill>
                  <a:srgbClr val="555555"/>
                </a:solidFill>
                <a:highlight>
                  <a:srgbClr val="FFFFFF"/>
                </a:highlight>
              </a:rPr>
              <a:t>Sebesar apa beban utang yang ditanggung perusahaan akan dibandingkan dengan aktivanya.</a:t>
            </a:r>
            <a:endParaRPr>
              <a:solidFill>
                <a:srgbClr val="555555"/>
              </a:solidFill>
              <a:highlight>
                <a:srgbClr val="FFFFFF"/>
              </a:high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a:t>
            </a:r>
            <a:r>
              <a:rPr lang="en">
                <a:solidFill>
                  <a:schemeClr val="accent2"/>
                </a:solidFill>
              </a:rPr>
              <a:t>Solvabilitas</a:t>
            </a:r>
            <a:r>
              <a:rPr lang="en"/>
              <a:t> </a:t>
            </a:r>
            <a:endParaRPr/>
          </a:p>
        </p:txBody>
      </p:sp>
      <p:sp>
        <p:nvSpPr>
          <p:cNvPr id="162" name="Google Shape;162;p2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a:solidFill>
                  <a:srgbClr val="434343"/>
                </a:solidFill>
                <a:highlight>
                  <a:srgbClr val="FFFFFF"/>
                </a:highlight>
              </a:rPr>
              <a:t>Jenis - jenis rasio solvabilitas:</a:t>
            </a:r>
            <a:endParaRPr>
              <a:solidFill>
                <a:srgbClr val="434343"/>
              </a:solidFill>
              <a:highlight>
                <a:srgbClr val="FFFFFF"/>
              </a:highlight>
            </a:endParaRPr>
          </a:p>
          <a:p>
            <a:pPr marL="457200" lvl="0" indent="-342900" algn="just" rtl="0">
              <a:spcBef>
                <a:spcPts val="1600"/>
              </a:spcBef>
              <a:spcAft>
                <a:spcPts val="0"/>
              </a:spcAft>
              <a:buClr>
                <a:srgbClr val="434343"/>
              </a:buClr>
              <a:buSzPts val="1800"/>
              <a:buChar char="-"/>
            </a:pPr>
            <a:r>
              <a:rPr lang="en">
                <a:solidFill>
                  <a:srgbClr val="434343"/>
                </a:solidFill>
                <a:highlight>
                  <a:srgbClr val="FFFFFF"/>
                </a:highlight>
              </a:rPr>
              <a:t>Debt to Equity Ratio</a:t>
            </a:r>
            <a:endParaRPr>
              <a:solidFill>
                <a:srgbClr val="434343"/>
              </a:solidFill>
              <a:highlight>
                <a:srgbClr val="FFFFFF"/>
              </a:highlight>
            </a:endParaRPr>
          </a:p>
          <a:p>
            <a:pPr marL="457200" lvl="0" indent="-342900" algn="just" rtl="0">
              <a:spcBef>
                <a:spcPts val="0"/>
              </a:spcBef>
              <a:spcAft>
                <a:spcPts val="0"/>
              </a:spcAft>
              <a:buClr>
                <a:srgbClr val="434343"/>
              </a:buClr>
              <a:buSzPts val="1800"/>
              <a:buChar char="-"/>
            </a:pPr>
            <a:r>
              <a:rPr lang="en">
                <a:solidFill>
                  <a:srgbClr val="434343"/>
                </a:solidFill>
                <a:highlight>
                  <a:srgbClr val="FFFFFF"/>
                </a:highlight>
              </a:rPr>
              <a:t>Debt Ratio</a:t>
            </a:r>
            <a:endParaRPr>
              <a:solidFill>
                <a:srgbClr val="434343"/>
              </a:solidFill>
              <a:highlight>
                <a:srgbClr val="FFFFFF"/>
              </a:highlight>
            </a:endParaRPr>
          </a:p>
          <a:p>
            <a:pPr marL="457200" lvl="0" indent="-342900" algn="just" rtl="0">
              <a:spcBef>
                <a:spcPts val="0"/>
              </a:spcBef>
              <a:spcAft>
                <a:spcPts val="0"/>
              </a:spcAft>
              <a:buClr>
                <a:srgbClr val="434343"/>
              </a:buClr>
              <a:buSzPts val="1800"/>
              <a:buChar char="-"/>
            </a:pPr>
            <a:r>
              <a:rPr lang="en">
                <a:solidFill>
                  <a:srgbClr val="434343"/>
                </a:solidFill>
                <a:highlight>
                  <a:srgbClr val="FFFFFF"/>
                </a:highlight>
              </a:rPr>
              <a:t>Times Interest Earned Ratio</a:t>
            </a:r>
            <a:endParaRPr>
              <a:solidFill>
                <a:srgbClr val="434343"/>
              </a:solidFill>
              <a:highlight>
                <a:srgbClr val="FFFFFF"/>
              </a:highlight>
            </a:endParaRPr>
          </a:p>
          <a:p>
            <a:pPr marL="457200" lvl="0" indent="-342900" algn="l" rtl="0">
              <a:lnSpc>
                <a:spcPct val="130000"/>
              </a:lnSpc>
              <a:spcBef>
                <a:spcPts val="0"/>
              </a:spcBef>
              <a:spcAft>
                <a:spcPts val="0"/>
              </a:spcAft>
              <a:buClr>
                <a:srgbClr val="434343"/>
              </a:buClr>
              <a:buSzPts val="1800"/>
              <a:buChar char="-"/>
            </a:pPr>
            <a:r>
              <a:rPr lang="en">
                <a:solidFill>
                  <a:srgbClr val="434343"/>
                </a:solidFill>
                <a:highlight>
                  <a:srgbClr val="FFFFFF"/>
                </a:highlight>
              </a:rPr>
              <a:t>Debt to Total Assets Ratio</a:t>
            </a:r>
            <a:endParaRPr>
              <a:solidFill>
                <a:srgbClr val="434343"/>
              </a:solidFill>
              <a:highlight>
                <a:srgbClr val="FFFFFF"/>
              </a:high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a:t>
            </a:r>
            <a:r>
              <a:rPr lang="en">
                <a:solidFill>
                  <a:schemeClr val="accent2"/>
                </a:solidFill>
              </a:rPr>
              <a:t>Solvabilitas</a:t>
            </a:r>
            <a:r>
              <a:rPr lang="en"/>
              <a:t> </a:t>
            </a:r>
            <a:endParaRPr/>
          </a:p>
        </p:txBody>
      </p:sp>
      <p:sp>
        <p:nvSpPr>
          <p:cNvPr id="168" name="Google Shape;168;p25"/>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b="1">
                <a:solidFill>
                  <a:srgbClr val="555555"/>
                </a:solidFill>
                <a:highlight>
                  <a:srgbClr val="FFFFFF"/>
                </a:highlight>
              </a:rPr>
              <a:t>Debt to Equity Ratio</a:t>
            </a:r>
            <a:endParaRPr b="1">
              <a:solidFill>
                <a:srgbClr val="555555"/>
              </a:solidFill>
              <a:highlight>
                <a:srgbClr val="FFFFFF"/>
              </a:highlight>
            </a:endParaRPr>
          </a:p>
          <a:p>
            <a:pPr marL="0" lvl="0" indent="0" algn="just" rtl="0">
              <a:spcBef>
                <a:spcPts val="1600"/>
              </a:spcBef>
              <a:spcAft>
                <a:spcPts val="0"/>
              </a:spcAft>
              <a:buNone/>
            </a:pPr>
            <a:r>
              <a:rPr lang="en">
                <a:solidFill>
                  <a:srgbClr val="555555"/>
                </a:solidFill>
                <a:highlight>
                  <a:srgbClr val="FFFFFF"/>
                </a:highlight>
              </a:rPr>
              <a:t>Rasio ini memaparkan porsi yang relatif antara ekuitas dan utang yang dipakai untuk membiayai aset perusahaan. Debt to Equity Ratio (DER) membandingkan antara total kewajiban (liabilities) dengan ekuitas (equity).</a:t>
            </a:r>
            <a:endParaRPr>
              <a:solidFill>
                <a:srgbClr val="555555"/>
              </a:solidFill>
              <a:highlight>
                <a:srgbClr val="FFFFFF"/>
              </a:highlight>
            </a:endParaRPr>
          </a:p>
          <a:p>
            <a:pPr marL="0" lvl="0" indent="0" algn="just" rtl="0">
              <a:spcBef>
                <a:spcPts val="1600"/>
              </a:spcBef>
              <a:spcAft>
                <a:spcPts val="1600"/>
              </a:spcAft>
              <a:buNone/>
            </a:pPr>
            <a:r>
              <a:rPr lang="en" b="1">
                <a:solidFill>
                  <a:srgbClr val="555555"/>
                </a:solidFill>
                <a:highlight>
                  <a:srgbClr val="FFFFFF"/>
                </a:highlight>
              </a:rPr>
              <a:t>Debt to Equity Ratio (DER) = Total Utang / Ekuitas (Modal) x 100%</a:t>
            </a:r>
            <a:endParaRPr b="1">
              <a:solidFill>
                <a:srgbClr val="555555"/>
              </a:solidFill>
              <a:highlight>
                <a:srgbClr val="FFFFFF"/>
              </a:high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a:t>
            </a:r>
            <a:r>
              <a:rPr lang="en">
                <a:solidFill>
                  <a:schemeClr val="accent2"/>
                </a:solidFill>
              </a:rPr>
              <a:t>Solvabilitas</a:t>
            </a:r>
            <a:r>
              <a:rPr lang="en"/>
              <a:t> </a:t>
            </a:r>
            <a:endParaRPr/>
          </a:p>
        </p:txBody>
      </p:sp>
      <p:sp>
        <p:nvSpPr>
          <p:cNvPr id="174" name="Google Shape;174;p26"/>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b="1">
                <a:solidFill>
                  <a:srgbClr val="555555"/>
                </a:solidFill>
                <a:highlight>
                  <a:srgbClr val="FFFFFF"/>
                </a:highlight>
              </a:rPr>
              <a:t>Debt Ratio</a:t>
            </a:r>
            <a:endParaRPr b="1">
              <a:solidFill>
                <a:srgbClr val="555555"/>
              </a:solidFill>
              <a:highlight>
                <a:srgbClr val="FFFFFF"/>
              </a:highlight>
            </a:endParaRPr>
          </a:p>
          <a:p>
            <a:pPr marL="0" lvl="0" indent="0" algn="just" rtl="0">
              <a:spcBef>
                <a:spcPts val="1600"/>
              </a:spcBef>
              <a:spcAft>
                <a:spcPts val="0"/>
              </a:spcAft>
              <a:buNone/>
            </a:pPr>
            <a:r>
              <a:rPr lang="en">
                <a:solidFill>
                  <a:srgbClr val="555555"/>
                </a:solidFill>
                <a:highlight>
                  <a:srgbClr val="FFFFFF"/>
                </a:highlight>
              </a:rPr>
              <a:t>Debt Ratio atau Rasio Utang menilai seberapa besar perusahaan berpatokan pada utang untuk membiayai asetnya. Rasio ini membandingkan total utang (total liabilities) dengan total aset yang dimiliki.</a:t>
            </a:r>
            <a:endParaRPr>
              <a:solidFill>
                <a:srgbClr val="555555"/>
              </a:solidFill>
              <a:highlight>
                <a:srgbClr val="FFFFFF"/>
              </a:highlight>
            </a:endParaRPr>
          </a:p>
          <a:p>
            <a:pPr marL="0" lvl="0" indent="0" algn="just" rtl="0">
              <a:spcBef>
                <a:spcPts val="1600"/>
              </a:spcBef>
              <a:spcAft>
                <a:spcPts val="1600"/>
              </a:spcAft>
              <a:buNone/>
            </a:pPr>
            <a:r>
              <a:rPr lang="en" b="1">
                <a:solidFill>
                  <a:srgbClr val="555555"/>
                </a:solidFill>
                <a:highlight>
                  <a:srgbClr val="FFFFFF"/>
                </a:highlight>
              </a:rPr>
              <a:t>Rasio utang = Total utang / Total Aset x 100%</a:t>
            </a:r>
            <a:endParaRPr b="1">
              <a:solidFill>
                <a:srgbClr val="555555"/>
              </a:solidFill>
              <a:highlight>
                <a:srgbClr val="FFFFFF"/>
              </a:high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a:t>
            </a:r>
            <a:r>
              <a:rPr lang="en">
                <a:solidFill>
                  <a:schemeClr val="accent2"/>
                </a:solidFill>
              </a:rPr>
              <a:t>Solvabilitas</a:t>
            </a:r>
            <a:r>
              <a:rPr lang="en"/>
              <a:t> </a:t>
            </a:r>
            <a:endParaRPr/>
          </a:p>
        </p:txBody>
      </p:sp>
      <p:sp>
        <p:nvSpPr>
          <p:cNvPr id="180" name="Google Shape;180;p27"/>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b="1">
                <a:solidFill>
                  <a:srgbClr val="555555"/>
                </a:solidFill>
                <a:highlight>
                  <a:srgbClr val="FFFFFF"/>
                </a:highlight>
              </a:rPr>
              <a:t>Times Interest Earned Ratio</a:t>
            </a:r>
            <a:endParaRPr b="1">
              <a:solidFill>
                <a:srgbClr val="555555"/>
              </a:solidFill>
              <a:highlight>
                <a:srgbClr val="FFFFFF"/>
              </a:highlight>
            </a:endParaRPr>
          </a:p>
          <a:p>
            <a:pPr marL="0" lvl="0" indent="0" algn="just" rtl="0">
              <a:spcBef>
                <a:spcPts val="1600"/>
              </a:spcBef>
              <a:spcAft>
                <a:spcPts val="0"/>
              </a:spcAft>
              <a:buNone/>
            </a:pPr>
            <a:r>
              <a:rPr lang="en">
                <a:solidFill>
                  <a:srgbClr val="555555"/>
                </a:solidFill>
                <a:highlight>
                  <a:srgbClr val="FFFFFF"/>
                </a:highlight>
              </a:rPr>
              <a:t>Rasio ini mengukur kemampuan perusahaan untuk melunasi beban bunga pada masa yang akan datang. Times Interest Earned Ratio disebut juga Interest Coverage Ratio. Rasio ini membandingkan laba sebelum pajak dan bunga terhadap Biaya Bunga yang sesuai dengan </a:t>
            </a:r>
            <a:r>
              <a:rPr lang="en">
                <a:solidFill>
                  <a:srgbClr val="000000"/>
                </a:solidFill>
                <a:highlight>
                  <a:srgbClr val="FFFFFF"/>
                </a:highlight>
                <a:uFill>
                  <a:noFill/>
                </a:uFill>
                <a:hlinkClick r:id="rId3"/>
              </a:rPr>
              <a:t>prinsip prinsip akuntansi</a:t>
            </a:r>
            <a:r>
              <a:rPr lang="en">
                <a:solidFill>
                  <a:srgbClr val="555555"/>
                </a:solidFill>
                <a:highlight>
                  <a:srgbClr val="FFFFFF"/>
                </a:highlight>
              </a:rPr>
              <a:t>. </a:t>
            </a:r>
            <a:endParaRPr>
              <a:solidFill>
                <a:srgbClr val="555555"/>
              </a:solidFill>
              <a:highlight>
                <a:srgbClr val="FFFFFF"/>
              </a:highlight>
            </a:endParaRPr>
          </a:p>
          <a:p>
            <a:pPr marL="0" lvl="0" indent="0" algn="just" rtl="0">
              <a:spcBef>
                <a:spcPts val="1600"/>
              </a:spcBef>
              <a:spcAft>
                <a:spcPts val="1600"/>
              </a:spcAft>
              <a:buNone/>
            </a:pPr>
            <a:r>
              <a:rPr lang="en" b="1">
                <a:solidFill>
                  <a:srgbClr val="555555"/>
                </a:solidFill>
                <a:highlight>
                  <a:srgbClr val="FFFFFF"/>
                </a:highlight>
              </a:rPr>
              <a:t>Times Interest Earned Ratio = Laba sebelum Pajak dan bunga / Beban Bunga x 100%</a:t>
            </a:r>
            <a:endParaRPr b="1">
              <a:solidFill>
                <a:srgbClr val="555555"/>
              </a:solidFill>
              <a:highlight>
                <a:srgbClr val="FFFFFF"/>
              </a:high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8"/>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a:t>
            </a:r>
            <a:r>
              <a:rPr lang="en">
                <a:solidFill>
                  <a:schemeClr val="accent2"/>
                </a:solidFill>
              </a:rPr>
              <a:t>Solvabilitas</a:t>
            </a:r>
            <a:r>
              <a:rPr lang="en"/>
              <a:t> </a:t>
            </a:r>
            <a:endParaRPr/>
          </a:p>
        </p:txBody>
      </p:sp>
      <p:sp>
        <p:nvSpPr>
          <p:cNvPr id="186" name="Google Shape;186;p28"/>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b="1">
                <a:solidFill>
                  <a:srgbClr val="555555"/>
                </a:solidFill>
                <a:highlight>
                  <a:srgbClr val="FFFFFF"/>
                </a:highlight>
              </a:rPr>
              <a:t>Debt to Total Assest Ratio (DAR)</a:t>
            </a:r>
            <a:endParaRPr b="1">
              <a:solidFill>
                <a:srgbClr val="555555"/>
              </a:solidFill>
              <a:highlight>
                <a:srgbClr val="FFFFFF"/>
              </a:highlight>
            </a:endParaRPr>
          </a:p>
          <a:p>
            <a:pPr marL="0" lvl="0" indent="0" algn="just" rtl="0">
              <a:spcBef>
                <a:spcPts val="1600"/>
              </a:spcBef>
              <a:spcAft>
                <a:spcPts val="0"/>
              </a:spcAft>
              <a:buNone/>
            </a:pPr>
            <a:r>
              <a:rPr lang="en">
                <a:solidFill>
                  <a:srgbClr val="383838"/>
                </a:solidFill>
                <a:highlight>
                  <a:srgbClr val="FFFFFF"/>
                </a:highlight>
              </a:rPr>
              <a:t>Total Debt to Total Assets Ratio sebagai rasio utang yang digunakan untuk mengukur perbandingan antara total hutang yang dimiliki dengan total aktiva perusahaan.</a:t>
            </a:r>
            <a:endParaRPr>
              <a:solidFill>
                <a:srgbClr val="555555"/>
              </a:solidFill>
              <a:highlight>
                <a:srgbClr val="FFFFFF"/>
              </a:highlight>
            </a:endParaRPr>
          </a:p>
          <a:p>
            <a:pPr marL="0" lvl="0" indent="0" algn="just" rtl="0">
              <a:spcBef>
                <a:spcPts val="1600"/>
              </a:spcBef>
              <a:spcAft>
                <a:spcPts val="1600"/>
              </a:spcAft>
              <a:buNone/>
            </a:pPr>
            <a:r>
              <a:rPr lang="en" b="1">
                <a:solidFill>
                  <a:srgbClr val="383838"/>
                </a:solidFill>
                <a:highlight>
                  <a:srgbClr val="FFFFFF"/>
                </a:highlight>
              </a:rPr>
              <a:t>DAR = Total Utang / Total Aset</a:t>
            </a:r>
            <a:endParaRPr b="1">
              <a:solidFill>
                <a:srgbClr val="555555"/>
              </a:solidFill>
              <a:highlight>
                <a:srgbClr val="FFFFFF"/>
              </a:high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9"/>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a:t>
            </a:r>
            <a:r>
              <a:rPr lang="en">
                <a:solidFill>
                  <a:srgbClr val="274E13"/>
                </a:solidFill>
              </a:rPr>
              <a:t>Aktivitas/Efisiensi</a:t>
            </a:r>
            <a:endParaRPr>
              <a:solidFill>
                <a:srgbClr val="274E13"/>
              </a:solidFill>
            </a:endParaRPr>
          </a:p>
        </p:txBody>
      </p:sp>
      <p:sp>
        <p:nvSpPr>
          <p:cNvPr id="192" name="Google Shape;192;p29"/>
          <p:cNvSpPr txBox="1">
            <a:spLocks noGrp="1"/>
          </p:cNvSpPr>
          <p:nvPr>
            <p:ph type="body" idx="1"/>
          </p:nvPr>
        </p:nvSpPr>
        <p:spPr>
          <a:xfrm>
            <a:off x="311700" y="1225225"/>
            <a:ext cx="8520600" cy="1657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i="1">
                <a:solidFill>
                  <a:srgbClr val="B45F06"/>
                </a:solidFill>
              </a:rPr>
              <a:t>DEFINISI : </a:t>
            </a:r>
            <a:endParaRPr sz="2000" b="1" i="1">
              <a:solidFill>
                <a:srgbClr val="B45F06"/>
              </a:solidFill>
            </a:endParaRPr>
          </a:p>
          <a:p>
            <a:pPr marL="0" lvl="0" indent="0" algn="ctr" rtl="0">
              <a:spcBef>
                <a:spcPts val="1600"/>
              </a:spcBef>
              <a:spcAft>
                <a:spcPts val="1600"/>
              </a:spcAft>
              <a:buNone/>
            </a:pPr>
            <a:r>
              <a:rPr lang="en" sz="2000">
                <a:latin typeface="Arial"/>
                <a:ea typeface="Arial"/>
                <a:cs typeface="Arial"/>
                <a:sym typeface="Arial"/>
              </a:rPr>
              <a:t>“ Rasio Efisiensi adalah jenis analisis Rasio Keuangan yang mengukur </a:t>
            </a:r>
            <a:r>
              <a:rPr lang="en" sz="2000">
                <a:solidFill>
                  <a:srgbClr val="0C343D"/>
                </a:solidFill>
                <a:latin typeface="Arial"/>
                <a:ea typeface="Arial"/>
                <a:cs typeface="Arial"/>
                <a:sym typeface="Arial"/>
              </a:rPr>
              <a:t>seberapa efektif perusahaan memanfaatkan aset </a:t>
            </a:r>
            <a:r>
              <a:rPr lang="en" sz="2000">
                <a:latin typeface="Arial"/>
                <a:ea typeface="Arial"/>
                <a:cs typeface="Arial"/>
                <a:sym typeface="Arial"/>
              </a:rPr>
              <a:t>mereka untuk menghasilkan pendapatan “</a:t>
            </a:r>
            <a:endParaRPr sz="2000">
              <a:latin typeface="Arial"/>
              <a:ea typeface="Arial"/>
              <a:cs typeface="Arial"/>
              <a:sym typeface="Arial"/>
            </a:endParaRPr>
          </a:p>
        </p:txBody>
      </p:sp>
      <p:sp>
        <p:nvSpPr>
          <p:cNvPr id="193" name="Google Shape;193;p29"/>
          <p:cNvSpPr txBox="1">
            <a:spLocks noGrp="1"/>
          </p:cNvSpPr>
          <p:nvPr>
            <p:ph type="body" idx="1"/>
          </p:nvPr>
        </p:nvSpPr>
        <p:spPr>
          <a:xfrm>
            <a:off x="311700" y="2901625"/>
            <a:ext cx="8401800" cy="201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i="1" dirty="0">
                <a:solidFill>
                  <a:srgbClr val="000000"/>
                </a:solidFill>
              </a:rPr>
              <a:t>Yang tergolong</a:t>
            </a:r>
            <a:r>
              <a:rPr lang="en" sz="2000" b="1" i="1" dirty="0">
                <a:solidFill>
                  <a:srgbClr val="6AA84F"/>
                </a:solidFill>
              </a:rPr>
              <a:t> Analisis Rasio Aktivitas :</a:t>
            </a:r>
            <a:r>
              <a:rPr lang="en" sz="2000" b="1" i="1" dirty="0">
                <a:solidFill>
                  <a:srgbClr val="351C75"/>
                </a:solidFill>
              </a:rPr>
              <a:t> </a:t>
            </a:r>
            <a:endParaRPr sz="2000" b="1" i="1" dirty="0">
              <a:solidFill>
                <a:srgbClr val="351C75"/>
              </a:solidFill>
            </a:endParaRPr>
          </a:p>
          <a:p>
            <a:pPr marL="457200" lvl="0" indent="-355600" algn="l" rtl="0">
              <a:spcBef>
                <a:spcPts val="1600"/>
              </a:spcBef>
              <a:spcAft>
                <a:spcPts val="0"/>
              </a:spcAft>
              <a:buSzPts val="2000"/>
              <a:buFont typeface="Arial"/>
              <a:buAutoNum type="arabicPeriod"/>
            </a:pPr>
            <a:r>
              <a:rPr lang="en" sz="2000" dirty="0">
                <a:latin typeface="Arial"/>
                <a:ea typeface="Arial"/>
                <a:cs typeface="Arial"/>
                <a:sym typeface="Arial"/>
              </a:rPr>
              <a:t>Total Assets Turn Over		5. Average Day’s Inventory</a:t>
            </a:r>
            <a:endParaRPr sz="2000" dirty="0">
              <a:latin typeface="Arial"/>
              <a:ea typeface="Arial"/>
              <a:cs typeface="Arial"/>
              <a:sym typeface="Arial"/>
            </a:endParaRPr>
          </a:p>
          <a:p>
            <a:pPr marL="457200" lvl="0" indent="-355600" algn="l" rtl="0">
              <a:spcBef>
                <a:spcPts val="0"/>
              </a:spcBef>
              <a:spcAft>
                <a:spcPts val="0"/>
              </a:spcAft>
              <a:buSzPts val="2000"/>
              <a:buFont typeface="Arial"/>
              <a:buAutoNum type="arabicPeriod"/>
            </a:pPr>
            <a:r>
              <a:rPr lang="en" sz="2000" dirty="0">
                <a:latin typeface="Arial"/>
                <a:ea typeface="Arial"/>
                <a:cs typeface="Arial"/>
                <a:sym typeface="Arial"/>
              </a:rPr>
              <a:t>Fixed Assets Turn Over		6. Working Capital Turn Over</a:t>
            </a:r>
            <a:endParaRPr sz="2000" dirty="0">
              <a:latin typeface="Arial"/>
              <a:ea typeface="Arial"/>
              <a:cs typeface="Arial"/>
              <a:sym typeface="Arial"/>
            </a:endParaRPr>
          </a:p>
          <a:p>
            <a:pPr marL="457200" lvl="0" indent="-355600" algn="l" rtl="0">
              <a:spcBef>
                <a:spcPts val="0"/>
              </a:spcBef>
              <a:spcAft>
                <a:spcPts val="0"/>
              </a:spcAft>
              <a:buSzPts val="2000"/>
              <a:buFont typeface="Arial"/>
              <a:buAutoNum type="arabicPeriod"/>
            </a:pPr>
            <a:r>
              <a:rPr lang="en" sz="2000" dirty="0">
                <a:latin typeface="Arial"/>
                <a:ea typeface="Arial"/>
                <a:cs typeface="Arial"/>
                <a:sym typeface="Arial"/>
              </a:rPr>
              <a:t>Average Collection Period		7. Receivable Turn Over</a:t>
            </a:r>
            <a:endParaRPr sz="2000" dirty="0">
              <a:latin typeface="Arial"/>
              <a:ea typeface="Arial"/>
              <a:cs typeface="Arial"/>
              <a:sym typeface="Arial"/>
            </a:endParaRPr>
          </a:p>
          <a:p>
            <a:pPr marL="457200" lvl="0" indent="-355600" algn="l" rtl="0">
              <a:spcBef>
                <a:spcPts val="0"/>
              </a:spcBef>
              <a:spcAft>
                <a:spcPts val="0"/>
              </a:spcAft>
              <a:buSzPts val="2000"/>
              <a:buFont typeface="Arial"/>
              <a:buAutoNum type="arabicPeriod"/>
            </a:pPr>
            <a:r>
              <a:rPr lang="en" sz="2000" dirty="0">
                <a:latin typeface="Arial"/>
                <a:ea typeface="Arial"/>
                <a:cs typeface="Arial"/>
                <a:sym typeface="Arial"/>
              </a:rPr>
              <a:t>Inventory Turn Over</a:t>
            </a:r>
            <a:endParaRPr sz="2000" dirty="0">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0"/>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Analisis Rasio Aktivitas</a:t>
            </a:r>
            <a:endParaRPr dirty="0"/>
          </a:p>
        </p:txBody>
      </p:sp>
      <p:sp>
        <p:nvSpPr>
          <p:cNvPr id="199" name="Google Shape;199;p30"/>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457200" lvl="0" indent="-355600" algn="just" rtl="0">
              <a:lnSpc>
                <a:spcPct val="150000"/>
              </a:lnSpc>
              <a:spcBef>
                <a:spcPts val="0"/>
              </a:spcBef>
              <a:spcAft>
                <a:spcPts val="0"/>
              </a:spcAft>
              <a:buSzPts val="2000"/>
              <a:buChar char="❏"/>
            </a:pPr>
            <a:r>
              <a:rPr lang="en" sz="2000" b="1"/>
              <a:t>Total Assets Turn Over</a:t>
            </a:r>
            <a:r>
              <a:rPr lang="en" sz="2000"/>
              <a:t> (Perputaran Aktiva) menjelaskan tentang </a:t>
            </a:r>
            <a:r>
              <a:rPr lang="en" sz="2000">
                <a:solidFill>
                  <a:srgbClr val="1155CC"/>
                </a:solidFill>
              </a:rPr>
              <a:t>kecepatan perputaran total aktiva</a:t>
            </a:r>
            <a:r>
              <a:rPr lang="en" sz="2000"/>
              <a:t> dalam satu periode tertentu. </a:t>
            </a:r>
            <a:endParaRPr sz="2000"/>
          </a:p>
          <a:p>
            <a:pPr marL="457200" lvl="0" indent="-355600" algn="just" rtl="0">
              <a:lnSpc>
                <a:spcPct val="150000"/>
              </a:lnSpc>
              <a:spcBef>
                <a:spcPts val="0"/>
              </a:spcBef>
              <a:spcAft>
                <a:spcPts val="0"/>
              </a:spcAft>
              <a:buSzPts val="2000"/>
              <a:buChar char="❏"/>
            </a:pPr>
            <a:r>
              <a:rPr lang="en" sz="2000">
                <a:solidFill>
                  <a:srgbClr val="351C75"/>
                </a:solidFill>
              </a:rPr>
              <a:t>Semakin besar</a:t>
            </a:r>
            <a:r>
              <a:rPr lang="en" sz="2000"/>
              <a:t> rasio ini maka kondisi operasional perusahaan </a:t>
            </a:r>
            <a:r>
              <a:rPr lang="en" sz="2000">
                <a:solidFill>
                  <a:srgbClr val="20124D"/>
                </a:solidFill>
              </a:rPr>
              <a:t>semakin baik</a:t>
            </a:r>
            <a:r>
              <a:rPr lang="en" sz="2000"/>
              <a:t>.</a:t>
            </a:r>
            <a:endParaRPr sz="2000"/>
          </a:p>
          <a:p>
            <a:pPr marL="0" lvl="0" indent="0" algn="just" rtl="0">
              <a:spcBef>
                <a:spcPts val="1600"/>
              </a:spcBef>
              <a:spcAft>
                <a:spcPts val="0"/>
              </a:spcAft>
              <a:buNone/>
            </a:pPr>
            <a:endParaRPr sz="2000"/>
          </a:p>
          <a:p>
            <a:pPr marL="0" lvl="0" indent="0" algn="l" rtl="0">
              <a:spcBef>
                <a:spcPts val="1600"/>
              </a:spcBef>
              <a:spcAft>
                <a:spcPts val="1600"/>
              </a:spcAft>
              <a:buNone/>
            </a:pPr>
            <a:endParaRPr/>
          </a:p>
        </p:txBody>
      </p:sp>
      <p:pic>
        <p:nvPicPr>
          <p:cNvPr id="200" name="Google Shape;200;p30"/>
          <p:cNvPicPr preferRelativeResize="0"/>
          <p:nvPr/>
        </p:nvPicPr>
        <p:blipFill rotWithShape="1">
          <a:blip r:embed="rId3">
            <a:alphaModFix/>
          </a:blip>
          <a:srcRect r="35872"/>
          <a:stretch/>
        </p:blipFill>
        <p:spPr>
          <a:xfrm>
            <a:off x="2020150" y="3178550"/>
            <a:ext cx="5103700" cy="831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1"/>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Analisis Rasio Aktivitas</a:t>
            </a:r>
            <a:endParaRPr dirty="0"/>
          </a:p>
        </p:txBody>
      </p:sp>
      <p:sp>
        <p:nvSpPr>
          <p:cNvPr id="206" name="Google Shape;206;p31"/>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457200" lvl="0" indent="-355600" algn="just" rtl="0">
              <a:lnSpc>
                <a:spcPct val="150000"/>
              </a:lnSpc>
              <a:spcBef>
                <a:spcPts val="0"/>
              </a:spcBef>
              <a:spcAft>
                <a:spcPts val="0"/>
              </a:spcAft>
              <a:buSzPts val="2000"/>
              <a:buChar char="❏"/>
            </a:pPr>
            <a:r>
              <a:rPr lang="en" sz="2000" b="1"/>
              <a:t>Fixed Assets Turn Over</a:t>
            </a:r>
            <a:r>
              <a:rPr lang="en" sz="2000"/>
              <a:t> (Rasio Perputaran Aktiva Tetap) </a:t>
            </a:r>
            <a:r>
              <a:rPr lang="en" sz="2000">
                <a:solidFill>
                  <a:srgbClr val="1155CC"/>
                </a:solidFill>
              </a:rPr>
              <a:t>mengukur efektivitas pemakaian dana pada harta (aktiva) tetap </a:t>
            </a:r>
            <a:r>
              <a:rPr lang="en" sz="2000"/>
              <a:t>seperti pabrik dan peralatan untuk menghasilkan penjualan yang dihasilkan oleh aktiva tetap tersebut.</a:t>
            </a:r>
            <a:endParaRPr sz="2000"/>
          </a:p>
          <a:p>
            <a:pPr marL="457200" lvl="0" indent="-355600" algn="just" rtl="0">
              <a:lnSpc>
                <a:spcPct val="150000"/>
              </a:lnSpc>
              <a:spcBef>
                <a:spcPts val="0"/>
              </a:spcBef>
              <a:spcAft>
                <a:spcPts val="0"/>
              </a:spcAft>
              <a:buSzPts val="2000"/>
              <a:buChar char="❏"/>
            </a:pPr>
            <a:r>
              <a:rPr lang="en" sz="2000">
                <a:solidFill>
                  <a:srgbClr val="351C75"/>
                </a:solidFill>
              </a:rPr>
              <a:t>Semakin tinggi</a:t>
            </a:r>
            <a:r>
              <a:rPr lang="en" sz="2000"/>
              <a:t> rasio ini maka pemakaian aktiva tetap </a:t>
            </a:r>
            <a:r>
              <a:rPr lang="en" sz="2000">
                <a:solidFill>
                  <a:srgbClr val="351C75"/>
                </a:solidFill>
              </a:rPr>
              <a:t>semakin efektif.</a:t>
            </a:r>
            <a:endParaRPr sz="2000">
              <a:solidFill>
                <a:srgbClr val="351C75"/>
              </a:solidFill>
            </a:endParaRPr>
          </a:p>
          <a:p>
            <a:pPr marL="0" lvl="0" indent="0" algn="just" rtl="0">
              <a:spcBef>
                <a:spcPts val="1600"/>
              </a:spcBef>
              <a:spcAft>
                <a:spcPts val="0"/>
              </a:spcAft>
              <a:buNone/>
            </a:pPr>
            <a:endParaRPr sz="2000"/>
          </a:p>
          <a:p>
            <a:pPr marL="0" lvl="0" indent="0" algn="l" rtl="0">
              <a:spcBef>
                <a:spcPts val="1600"/>
              </a:spcBef>
              <a:spcAft>
                <a:spcPts val="1600"/>
              </a:spcAft>
              <a:buNone/>
            </a:pPr>
            <a:endParaRPr/>
          </a:p>
        </p:txBody>
      </p:sp>
      <p:pic>
        <p:nvPicPr>
          <p:cNvPr id="207" name="Google Shape;207;p31"/>
          <p:cNvPicPr preferRelativeResize="0"/>
          <p:nvPr/>
        </p:nvPicPr>
        <p:blipFill rotWithShape="1">
          <a:blip r:embed="rId3">
            <a:alphaModFix/>
          </a:blip>
          <a:srcRect r="37500"/>
          <a:stretch/>
        </p:blipFill>
        <p:spPr>
          <a:xfrm>
            <a:off x="1909288" y="3883200"/>
            <a:ext cx="5325425" cy="9364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2"/>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Analisis Rasio Aktivita</a:t>
            </a:r>
            <a:r>
              <a:rPr lang="en-ID" dirty="0"/>
              <a:t>s</a:t>
            </a:r>
            <a:endParaRPr dirty="0"/>
          </a:p>
        </p:txBody>
      </p:sp>
      <p:sp>
        <p:nvSpPr>
          <p:cNvPr id="213" name="Google Shape;213;p32"/>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457200" lvl="0" indent="-355600" algn="just" rtl="0">
              <a:lnSpc>
                <a:spcPct val="150000"/>
              </a:lnSpc>
              <a:spcBef>
                <a:spcPts val="0"/>
              </a:spcBef>
              <a:spcAft>
                <a:spcPts val="0"/>
              </a:spcAft>
              <a:buSzPts val="2000"/>
              <a:buChar char="❏"/>
            </a:pPr>
            <a:r>
              <a:rPr lang="en" sz="2000" b="1">
                <a:solidFill>
                  <a:srgbClr val="000000"/>
                </a:solidFill>
              </a:rPr>
              <a:t>Average Collection Period</a:t>
            </a:r>
            <a:r>
              <a:rPr lang="en" sz="2000"/>
              <a:t> mengukur </a:t>
            </a:r>
            <a:r>
              <a:rPr lang="en" sz="2000">
                <a:solidFill>
                  <a:srgbClr val="1155CC"/>
                </a:solidFill>
              </a:rPr>
              <a:t>periode rata-rata yang diperlukan untuk mengumpulkan piutang</a:t>
            </a:r>
            <a:r>
              <a:rPr lang="en" sz="2000"/>
              <a:t> (dalam satuan hari). </a:t>
            </a:r>
            <a:endParaRPr sz="2000"/>
          </a:p>
          <a:p>
            <a:pPr marL="457200" lvl="0" indent="-355600" algn="just" rtl="0">
              <a:lnSpc>
                <a:spcPct val="150000"/>
              </a:lnSpc>
              <a:spcBef>
                <a:spcPts val="0"/>
              </a:spcBef>
              <a:spcAft>
                <a:spcPts val="0"/>
              </a:spcAft>
              <a:buSzPts val="2000"/>
              <a:buChar char="❏"/>
            </a:pPr>
            <a:r>
              <a:rPr lang="en" sz="2000">
                <a:solidFill>
                  <a:srgbClr val="20124D"/>
                </a:solidFill>
              </a:rPr>
              <a:t>Semakin kecil</a:t>
            </a:r>
            <a:r>
              <a:rPr lang="en" sz="2000"/>
              <a:t>, menunjukan hasil yang </a:t>
            </a:r>
            <a:r>
              <a:rPr lang="en" sz="2000">
                <a:solidFill>
                  <a:srgbClr val="20124D"/>
                </a:solidFill>
              </a:rPr>
              <a:t>semakin baik</a:t>
            </a:r>
            <a:r>
              <a:rPr lang="en" sz="2000"/>
              <a:t>.</a:t>
            </a:r>
            <a:endParaRPr sz="2000"/>
          </a:p>
          <a:p>
            <a:pPr marL="0" lvl="0" indent="0" algn="just" rtl="0">
              <a:spcBef>
                <a:spcPts val="1600"/>
              </a:spcBef>
              <a:spcAft>
                <a:spcPts val="0"/>
              </a:spcAft>
              <a:buNone/>
            </a:pPr>
            <a:endParaRPr sz="2000"/>
          </a:p>
          <a:p>
            <a:pPr marL="0" lvl="0" indent="0" algn="just" rtl="0">
              <a:spcBef>
                <a:spcPts val="1600"/>
              </a:spcBef>
              <a:spcAft>
                <a:spcPts val="0"/>
              </a:spcAft>
              <a:buNone/>
            </a:pPr>
            <a:endParaRPr sz="2000"/>
          </a:p>
          <a:p>
            <a:pPr marL="0" lvl="0" indent="0" algn="l" rtl="0">
              <a:spcBef>
                <a:spcPts val="1600"/>
              </a:spcBef>
              <a:spcAft>
                <a:spcPts val="1600"/>
              </a:spcAft>
              <a:buNone/>
            </a:pPr>
            <a:endParaRPr/>
          </a:p>
        </p:txBody>
      </p:sp>
      <p:pic>
        <p:nvPicPr>
          <p:cNvPr id="214" name="Google Shape;214;p32"/>
          <p:cNvPicPr preferRelativeResize="0"/>
          <p:nvPr/>
        </p:nvPicPr>
        <p:blipFill>
          <a:blip r:embed="rId3">
            <a:alphaModFix/>
          </a:blip>
          <a:stretch>
            <a:fillRect/>
          </a:stretch>
        </p:blipFill>
        <p:spPr>
          <a:xfrm>
            <a:off x="1540242" y="2822150"/>
            <a:ext cx="6063526" cy="1034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3"/>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Analisis Rasio Aktivita</a:t>
            </a:r>
            <a:r>
              <a:rPr lang="en-ID" dirty="0"/>
              <a:t>s</a:t>
            </a:r>
            <a:endParaRPr dirty="0"/>
          </a:p>
        </p:txBody>
      </p:sp>
      <p:sp>
        <p:nvSpPr>
          <p:cNvPr id="220" name="Google Shape;220;p33"/>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457200" lvl="0" indent="-355600" algn="just" rtl="0">
              <a:lnSpc>
                <a:spcPct val="150000"/>
              </a:lnSpc>
              <a:spcBef>
                <a:spcPts val="0"/>
              </a:spcBef>
              <a:spcAft>
                <a:spcPts val="0"/>
              </a:spcAft>
              <a:buSzPts val="2000"/>
              <a:buChar char="❏"/>
            </a:pPr>
            <a:r>
              <a:rPr lang="en" sz="2000" b="1"/>
              <a:t>Inventory Turn Over</a:t>
            </a:r>
            <a:r>
              <a:rPr lang="en" sz="2000"/>
              <a:t> menunjukkan </a:t>
            </a:r>
            <a:r>
              <a:rPr lang="en" sz="2000">
                <a:solidFill>
                  <a:srgbClr val="1155CC"/>
                </a:solidFill>
              </a:rPr>
              <a:t>berapa kali rata-rata inventory atau persediaan diproduksi dan dijual</a:t>
            </a:r>
            <a:r>
              <a:rPr lang="en" sz="2000"/>
              <a:t> pada periode tersebut.</a:t>
            </a:r>
            <a:endParaRPr sz="2000"/>
          </a:p>
          <a:p>
            <a:pPr marL="457200" lvl="0" indent="-355600" algn="just" rtl="0">
              <a:lnSpc>
                <a:spcPct val="150000"/>
              </a:lnSpc>
              <a:spcBef>
                <a:spcPts val="0"/>
              </a:spcBef>
              <a:spcAft>
                <a:spcPts val="0"/>
              </a:spcAft>
              <a:buSzPts val="2000"/>
              <a:buChar char="❏"/>
            </a:pPr>
            <a:r>
              <a:rPr lang="en" sz="2000">
                <a:solidFill>
                  <a:srgbClr val="20124D"/>
                </a:solidFill>
              </a:rPr>
              <a:t>Semakin tinggi</a:t>
            </a:r>
            <a:r>
              <a:rPr lang="en" sz="2000"/>
              <a:t>, berarti barang semakin banyak terjual sehingga </a:t>
            </a:r>
            <a:r>
              <a:rPr lang="en" sz="2000">
                <a:solidFill>
                  <a:srgbClr val="20124D"/>
                </a:solidFill>
              </a:rPr>
              <a:t>semakin menguntungkan</a:t>
            </a:r>
            <a:r>
              <a:rPr lang="en" sz="2000"/>
              <a:t> perusahaan.</a:t>
            </a:r>
            <a:endParaRPr sz="2000"/>
          </a:p>
          <a:p>
            <a:pPr marL="0" lvl="0" indent="0" algn="just" rtl="0">
              <a:spcBef>
                <a:spcPts val="1600"/>
              </a:spcBef>
              <a:spcAft>
                <a:spcPts val="0"/>
              </a:spcAft>
              <a:buNone/>
            </a:pPr>
            <a:endParaRPr sz="2000"/>
          </a:p>
          <a:p>
            <a:pPr marL="0" lvl="0" indent="0" algn="l" rtl="0">
              <a:spcBef>
                <a:spcPts val="1600"/>
              </a:spcBef>
              <a:spcAft>
                <a:spcPts val="1600"/>
              </a:spcAft>
              <a:buNone/>
            </a:pPr>
            <a:endParaRPr/>
          </a:p>
        </p:txBody>
      </p:sp>
      <p:pic>
        <p:nvPicPr>
          <p:cNvPr id="221" name="Google Shape;221;p33"/>
          <p:cNvPicPr preferRelativeResize="0"/>
          <p:nvPr/>
        </p:nvPicPr>
        <p:blipFill rotWithShape="1">
          <a:blip r:embed="rId3">
            <a:alphaModFix/>
          </a:blip>
          <a:srcRect r="30187"/>
          <a:stretch/>
        </p:blipFill>
        <p:spPr>
          <a:xfrm>
            <a:off x="1629659" y="3743100"/>
            <a:ext cx="5884675" cy="7444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Analisis Rasio Aktivita</a:t>
            </a:r>
            <a:r>
              <a:rPr lang="en-ID" dirty="0"/>
              <a:t>s</a:t>
            </a:r>
            <a:endParaRPr dirty="0"/>
          </a:p>
        </p:txBody>
      </p:sp>
      <p:sp>
        <p:nvSpPr>
          <p:cNvPr id="227" name="Google Shape;227;p3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457200" lvl="0" indent="-355600" algn="just" rtl="0">
              <a:lnSpc>
                <a:spcPct val="150000"/>
              </a:lnSpc>
              <a:spcBef>
                <a:spcPts val="0"/>
              </a:spcBef>
              <a:spcAft>
                <a:spcPts val="0"/>
              </a:spcAft>
              <a:buSzPts val="2000"/>
              <a:buChar char="❏"/>
            </a:pPr>
            <a:r>
              <a:rPr lang="en" sz="2000" b="1"/>
              <a:t>Average Day’s Invetory</a:t>
            </a:r>
            <a:r>
              <a:rPr lang="en" sz="2000"/>
              <a:t> </a:t>
            </a:r>
            <a:r>
              <a:rPr lang="en" sz="2000">
                <a:solidFill>
                  <a:srgbClr val="1155CC"/>
                </a:solidFill>
              </a:rPr>
              <a:t>mengukur periode (dalam hari) rata-rata persediaan</a:t>
            </a:r>
            <a:r>
              <a:rPr lang="en" sz="2000"/>
              <a:t> barang berada di gudang perusahaan. </a:t>
            </a:r>
            <a:endParaRPr sz="2000"/>
          </a:p>
          <a:p>
            <a:pPr marL="0" lvl="0" indent="0" algn="l" rtl="0">
              <a:spcBef>
                <a:spcPts val="1600"/>
              </a:spcBef>
              <a:spcAft>
                <a:spcPts val="1600"/>
              </a:spcAft>
              <a:buNone/>
            </a:pPr>
            <a:endParaRPr/>
          </a:p>
        </p:txBody>
      </p:sp>
      <p:pic>
        <p:nvPicPr>
          <p:cNvPr id="228" name="Google Shape;228;p34"/>
          <p:cNvPicPr preferRelativeResize="0"/>
          <p:nvPr/>
        </p:nvPicPr>
        <p:blipFill>
          <a:blip r:embed="rId3">
            <a:alphaModFix/>
          </a:blip>
          <a:stretch>
            <a:fillRect/>
          </a:stretch>
        </p:blipFill>
        <p:spPr>
          <a:xfrm>
            <a:off x="391450" y="2499942"/>
            <a:ext cx="8520599" cy="80457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Analisis Rasio Aktivitas</a:t>
            </a:r>
            <a:endParaRPr dirty="0"/>
          </a:p>
        </p:txBody>
      </p:sp>
      <p:sp>
        <p:nvSpPr>
          <p:cNvPr id="234" name="Google Shape;234;p35"/>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457200" lvl="0" indent="-355600" algn="just" rtl="0">
              <a:lnSpc>
                <a:spcPct val="150000"/>
              </a:lnSpc>
              <a:spcBef>
                <a:spcPts val="0"/>
              </a:spcBef>
              <a:spcAft>
                <a:spcPts val="0"/>
              </a:spcAft>
              <a:buSzPts val="2000"/>
              <a:buChar char="❏"/>
            </a:pPr>
            <a:r>
              <a:rPr lang="en" sz="2000" b="1"/>
              <a:t>Working Capital Turn Over </a:t>
            </a:r>
            <a:r>
              <a:rPr lang="en" sz="2000"/>
              <a:t>(Rasio Perputaran Modal Kerja) </a:t>
            </a:r>
            <a:r>
              <a:rPr lang="en" sz="2000">
                <a:solidFill>
                  <a:srgbClr val="1155CC"/>
                </a:solidFill>
              </a:rPr>
              <a:t>mengukur kemampuan modal kerja (</a:t>
            </a:r>
            <a:r>
              <a:rPr lang="en" sz="2000" i="1">
                <a:solidFill>
                  <a:srgbClr val="1155CC"/>
                </a:solidFill>
              </a:rPr>
              <a:t>netto</a:t>
            </a:r>
            <a:r>
              <a:rPr lang="en" sz="2000">
                <a:solidFill>
                  <a:srgbClr val="1155CC"/>
                </a:solidFill>
              </a:rPr>
              <a:t>) dalam suatu periode siklus kas (</a:t>
            </a:r>
            <a:r>
              <a:rPr lang="en" sz="2000" i="1">
                <a:solidFill>
                  <a:srgbClr val="1155CC"/>
                </a:solidFill>
              </a:rPr>
              <a:t>cash cycle</a:t>
            </a:r>
            <a:r>
              <a:rPr lang="en" sz="2000">
                <a:solidFill>
                  <a:srgbClr val="1155CC"/>
                </a:solidFill>
              </a:rPr>
              <a:t>) </a:t>
            </a:r>
            <a:r>
              <a:rPr lang="en" sz="2000"/>
              <a:t>pada suatu perusahaan.</a:t>
            </a:r>
            <a:endParaRPr sz="2000"/>
          </a:p>
          <a:p>
            <a:pPr marL="0" lvl="0" indent="0" algn="just" rtl="0">
              <a:lnSpc>
                <a:spcPct val="150000"/>
              </a:lnSpc>
              <a:spcBef>
                <a:spcPts val="1600"/>
              </a:spcBef>
              <a:spcAft>
                <a:spcPts val="0"/>
              </a:spcAft>
              <a:buNone/>
            </a:pPr>
            <a:endParaRPr sz="2000"/>
          </a:p>
          <a:p>
            <a:pPr marL="0" lvl="0" indent="0" algn="just" rtl="0">
              <a:spcBef>
                <a:spcPts val="1600"/>
              </a:spcBef>
              <a:spcAft>
                <a:spcPts val="0"/>
              </a:spcAft>
              <a:buNone/>
            </a:pPr>
            <a:endParaRPr sz="2000"/>
          </a:p>
          <a:p>
            <a:pPr marL="0" lvl="0" indent="0" algn="l" rtl="0">
              <a:spcBef>
                <a:spcPts val="1600"/>
              </a:spcBef>
              <a:spcAft>
                <a:spcPts val="1600"/>
              </a:spcAft>
              <a:buNone/>
            </a:pPr>
            <a:endParaRPr/>
          </a:p>
        </p:txBody>
      </p:sp>
      <p:pic>
        <p:nvPicPr>
          <p:cNvPr id="235" name="Google Shape;235;p35"/>
          <p:cNvPicPr preferRelativeResize="0"/>
          <p:nvPr/>
        </p:nvPicPr>
        <p:blipFill>
          <a:blip r:embed="rId3">
            <a:alphaModFix/>
          </a:blip>
          <a:stretch>
            <a:fillRect/>
          </a:stretch>
        </p:blipFill>
        <p:spPr>
          <a:xfrm>
            <a:off x="465888" y="2864250"/>
            <a:ext cx="8212237" cy="8313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Analisis Rasio Aktivitas</a:t>
            </a:r>
            <a:endParaRPr dirty="0"/>
          </a:p>
        </p:txBody>
      </p:sp>
      <p:sp>
        <p:nvSpPr>
          <p:cNvPr id="241" name="Google Shape;241;p36"/>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457200" lvl="0" indent="-355600" algn="just" rtl="0">
              <a:lnSpc>
                <a:spcPct val="150000"/>
              </a:lnSpc>
              <a:spcBef>
                <a:spcPts val="0"/>
              </a:spcBef>
              <a:spcAft>
                <a:spcPts val="0"/>
              </a:spcAft>
              <a:buSzPts val="2000"/>
              <a:buChar char="❏"/>
            </a:pPr>
            <a:r>
              <a:rPr lang="en" sz="2000" b="1"/>
              <a:t>Receivable Turn Over</a:t>
            </a:r>
            <a:r>
              <a:rPr lang="en" sz="2000"/>
              <a:t> mengukur kemampuan perusahaan dalam </a:t>
            </a:r>
            <a:r>
              <a:rPr lang="en" sz="2000">
                <a:solidFill>
                  <a:srgbClr val="1155CC"/>
                </a:solidFill>
              </a:rPr>
              <a:t>mengelola dana yang tertanam dalam piutang yang berputar</a:t>
            </a:r>
            <a:r>
              <a:rPr lang="en" sz="2000"/>
              <a:t> pada suatu periode tertentu. </a:t>
            </a:r>
            <a:endParaRPr sz="2000"/>
          </a:p>
          <a:p>
            <a:pPr marL="0" lvl="0" indent="0" algn="l" rtl="0">
              <a:spcBef>
                <a:spcPts val="1600"/>
              </a:spcBef>
              <a:spcAft>
                <a:spcPts val="1600"/>
              </a:spcAft>
              <a:buNone/>
            </a:pPr>
            <a:endParaRPr/>
          </a:p>
        </p:txBody>
      </p:sp>
      <p:pic>
        <p:nvPicPr>
          <p:cNvPr id="242" name="Google Shape;242;p36"/>
          <p:cNvPicPr preferRelativeResize="0"/>
          <p:nvPr/>
        </p:nvPicPr>
        <p:blipFill rotWithShape="1">
          <a:blip r:embed="rId3">
            <a:alphaModFix/>
          </a:blip>
          <a:srcRect r="37934"/>
          <a:stretch/>
        </p:blipFill>
        <p:spPr>
          <a:xfrm>
            <a:off x="2035840" y="2916750"/>
            <a:ext cx="5072325" cy="10127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7"/>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a:t>
            </a:r>
            <a:r>
              <a:rPr lang="en">
                <a:solidFill>
                  <a:srgbClr val="0B5394"/>
                </a:solidFill>
              </a:rPr>
              <a:t>Profitabilitas</a:t>
            </a:r>
            <a:endParaRPr>
              <a:solidFill>
                <a:srgbClr val="0B5394"/>
              </a:solidFill>
            </a:endParaRPr>
          </a:p>
        </p:txBody>
      </p:sp>
      <p:sp>
        <p:nvSpPr>
          <p:cNvPr id="248" name="Google Shape;248;p37"/>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000">
                <a:solidFill>
                  <a:srgbClr val="666666"/>
                </a:solidFill>
                <a:highlight>
                  <a:srgbClr val="FFFFFF"/>
                </a:highlight>
                <a:latin typeface="Arial"/>
                <a:ea typeface="Arial"/>
                <a:cs typeface="Arial"/>
                <a:sym typeface="Arial"/>
              </a:rPr>
              <a:t>Rasio Profitabilitas (</a:t>
            </a:r>
            <a:r>
              <a:rPr lang="en" sz="2000" i="1">
                <a:solidFill>
                  <a:srgbClr val="666666"/>
                </a:solidFill>
                <a:highlight>
                  <a:srgbClr val="FFFFFF"/>
                </a:highlight>
                <a:latin typeface="Arial"/>
                <a:ea typeface="Arial"/>
                <a:cs typeface="Arial"/>
                <a:sym typeface="Arial"/>
              </a:rPr>
              <a:t>Profitability Ratio) </a:t>
            </a:r>
            <a:r>
              <a:rPr lang="en" sz="2000">
                <a:solidFill>
                  <a:srgbClr val="666666"/>
                </a:solidFill>
                <a:highlight>
                  <a:srgbClr val="FFFFFF"/>
                </a:highlight>
                <a:latin typeface="Arial"/>
                <a:ea typeface="Arial"/>
                <a:cs typeface="Arial"/>
                <a:sym typeface="Arial"/>
              </a:rPr>
              <a:t>adalah rasio atau perbandingan untuk mengetahui kemampuan perusahaan untuk mendapatkan laba (</a:t>
            </a:r>
            <a:r>
              <a:rPr lang="en" sz="2000" i="1">
                <a:solidFill>
                  <a:srgbClr val="666666"/>
                </a:solidFill>
                <a:highlight>
                  <a:srgbClr val="FFFFFF"/>
                </a:highlight>
                <a:latin typeface="Arial"/>
                <a:ea typeface="Arial"/>
                <a:cs typeface="Arial"/>
                <a:sym typeface="Arial"/>
              </a:rPr>
              <a:t>profit</a:t>
            </a:r>
            <a:r>
              <a:rPr lang="en" sz="2000">
                <a:solidFill>
                  <a:srgbClr val="666666"/>
                </a:solidFill>
                <a:highlight>
                  <a:srgbClr val="FFFFFF"/>
                </a:highlight>
                <a:latin typeface="Arial"/>
                <a:ea typeface="Arial"/>
                <a:cs typeface="Arial"/>
                <a:sym typeface="Arial"/>
              </a:rPr>
              <a:t>) dari pendapatan (earning) terkait penjualan, aset dan ekuitas berdasarkan dasar pengukuran tertentu. </a:t>
            </a:r>
            <a:endParaRPr sz="2000">
              <a:solidFill>
                <a:srgbClr val="666666"/>
              </a:solidFill>
              <a:highlight>
                <a:srgbClr val="FFFFFF"/>
              </a:highlight>
              <a:latin typeface="Arial"/>
              <a:ea typeface="Arial"/>
              <a:cs typeface="Arial"/>
              <a:sym typeface="Arial"/>
            </a:endParaRPr>
          </a:p>
          <a:p>
            <a:pPr marL="0" lvl="0" indent="0" algn="ctr" rtl="0">
              <a:spcBef>
                <a:spcPts val="1600"/>
              </a:spcBef>
              <a:spcAft>
                <a:spcPts val="1600"/>
              </a:spcAft>
              <a:buNone/>
            </a:pPr>
            <a:r>
              <a:rPr lang="en" sz="2000">
                <a:solidFill>
                  <a:srgbClr val="666666"/>
                </a:solidFill>
                <a:highlight>
                  <a:srgbClr val="FFFFFF"/>
                </a:highlight>
                <a:latin typeface="Arial"/>
                <a:ea typeface="Arial"/>
                <a:cs typeface="Arial"/>
                <a:sym typeface="Arial"/>
              </a:rPr>
              <a:t>Jenis-jenis rasio profitabilitas dipakai untuk memperlihatkan seberapa besar laba atau keuntungan yang diperoleh dari kinerja suatu perusahaan yang memengaruhi </a:t>
            </a:r>
            <a:r>
              <a:rPr lang="en" sz="2000">
                <a:solidFill>
                  <a:srgbClr val="666666"/>
                </a:solidFill>
                <a:highlight>
                  <a:srgbClr val="FFFFFF"/>
                </a:highlight>
                <a:uFill>
                  <a:noFill/>
                </a:uFill>
                <a:latin typeface="Arial"/>
                <a:ea typeface="Arial"/>
                <a:cs typeface="Arial"/>
                <a:sym typeface="Arial"/>
                <a:hlinkClick r:id="rId3"/>
              </a:rPr>
              <a:t>catatan atas laporan keuangan </a:t>
            </a:r>
            <a:r>
              <a:rPr lang="en" sz="2000">
                <a:solidFill>
                  <a:srgbClr val="666666"/>
                </a:solidFill>
                <a:highlight>
                  <a:srgbClr val="FFFFFF"/>
                </a:highlight>
                <a:latin typeface="Arial"/>
                <a:ea typeface="Arial"/>
                <a:cs typeface="Arial"/>
                <a:sym typeface="Arial"/>
              </a:rPr>
              <a:t>yang harus sesuai dengan</a:t>
            </a:r>
            <a:r>
              <a:rPr lang="en" sz="2000">
                <a:solidFill>
                  <a:srgbClr val="666666"/>
                </a:solidFill>
                <a:highlight>
                  <a:srgbClr val="FFFFFF"/>
                </a:highlight>
                <a:uFill>
                  <a:noFill/>
                </a:uFill>
                <a:latin typeface="Arial"/>
                <a:ea typeface="Arial"/>
                <a:cs typeface="Arial"/>
                <a:sym typeface="Arial"/>
                <a:hlinkClick r:id="rId4"/>
              </a:rPr>
              <a:t> standar akuntansi keuangan</a:t>
            </a:r>
            <a:r>
              <a:rPr lang="en" sz="2000">
                <a:solidFill>
                  <a:srgbClr val="666666"/>
                </a:solidFill>
                <a:highlight>
                  <a:srgbClr val="FFFFFF"/>
                </a:highlight>
                <a:latin typeface="Arial"/>
                <a:ea typeface="Arial"/>
                <a:cs typeface="Arial"/>
                <a:sym typeface="Arial"/>
              </a:rPr>
              <a:t>.</a:t>
            </a:r>
            <a:endParaRPr sz="2000">
              <a:solidFill>
                <a:srgbClr val="666666"/>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8"/>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a:t>
            </a:r>
            <a:r>
              <a:rPr lang="en">
                <a:solidFill>
                  <a:srgbClr val="0B5394"/>
                </a:solidFill>
              </a:rPr>
              <a:t>Profitabilitas</a:t>
            </a:r>
            <a:endParaRPr/>
          </a:p>
        </p:txBody>
      </p:sp>
      <p:sp>
        <p:nvSpPr>
          <p:cNvPr id="254" name="Google Shape;254;p38"/>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000">
                <a:solidFill>
                  <a:srgbClr val="555555"/>
                </a:solidFill>
                <a:highlight>
                  <a:srgbClr val="FFFFFF"/>
                </a:highlight>
                <a:latin typeface="Arial"/>
                <a:ea typeface="Arial"/>
                <a:cs typeface="Arial"/>
                <a:sym typeface="Arial"/>
              </a:rPr>
              <a:t>Rasio-rasio profitabilitas diperlukan untuk </a:t>
            </a:r>
            <a:r>
              <a:rPr lang="en" sz="2000">
                <a:solidFill>
                  <a:srgbClr val="799FFC"/>
                </a:solidFill>
                <a:highlight>
                  <a:srgbClr val="FFFFFF"/>
                </a:highlight>
                <a:uFill>
                  <a:noFill/>
                </a:uFill>
                <a:latin typeface="Arial"/>
                <a:ea typeface="Arial"/>
                <a:cs typeface="Arial"/>
                <a:sym typeface="Arial"/>
                <a:hlinkClick r:id="rId3"/>
              </a:rPr>
              <a:t>pencatatan transaksi keuangan</a:t>
            </a:r>
            <a:r>
              <a:rPr lang="en" sz="2000">
                <a:solidFill>
                  <a:srgbClr val="555555"/>
                </a:solidFill>
                <a:highlight>
                  <a:srgbClr val="FFFFFF"/>
                </a:highlight>
                <a:latin typeface="Arial"/>
                <a:ea typeface="Arial"/>
                <a:cs typeface="Arial"/>
                <a:sym typeface="Arial"/>
              </a:rPr>
              <a:t> biasanya dinilai oleh investor dan kreditur (bank) untuk menilai jumlah laba investasi yang akan diperoleh oleh investor dan besaran laba perusahaan untuk menilai kemampuan perusahaan membayar utang kepada kreditur berdasarkan tingkat pemakaian aset dan sumber daya lainnya sehingga terlihat tingkat efisiensi perusahaan</a:t>
            </a:r>
            <a:endParaRPr sz="2000">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9"/>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Analisis Rasio </a:t>
            </a:r>
            <a:r>
              <a:rPr lang="en">
                <a:solidFill>
                  <a:srgbClr val="0B5394"/>
                </a:solidFill>
              </a:rPr>
              <a:t>Profitabilitas</a:t>
            </a:r>
            <a:endParaRPr/>
          </a:p>
        </p:txBody>
      </p:sp>
      <p:sp>
        <p:nvSpPr>
          <p:cNvPr id="260" name="Google Shape;260;p39"/>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000">
                <a:solidFill>
                  <a:srgbClr val="666666"/>
                </a:solidFill>
                <a:highlight>
                  <a:srgbClr val="FFFFFF"/>
                </a:highlight>
                <a:latin typeface="Arial"/>
                <a:ea typeface="Arial"/>
                <a:cs typeface="Arial"/>
                <a:sym typeface="Arial"/>
              </a:rPr>
              <a:t>Efektifitas dan efisiensi manajemen bisa dilihat dari laba yang dihasilkan terhadap penjualan dan investasi perusahaan yang dilihat dari </a:t>
            </a:r>
            <a:r>
              <a:rPr lang="en" sz="2000">
                <a:solidFill>
                  <a:srgbClr val="666666"/>
                </a:solidFill>
                <a:highlight>
                  <a:srgbClr val="FFFFFF"/>
                </a:highlight>
                <a:uFill>
                  <a:noFill/>
                </a:uFill>
                <a:latin typeface="Arial"/>
                <a:ea typeface="Arial"/>
                <a:cs typeface="Arial"/>
                <a:sym typeface="Arial"/>
                <a:hlinkClick r:id="rId3"/>
              </a:rPr>
              <a:t>unsur unsur laporan keuangan</a:t>
            </a:r>
            <a:r>
              <a:rPr lang="en" sz="2000">
                <a:solidFill>
                  <a:srgbClr val="666666"/>
                </a:solidFill>
                <a:highlight>
                  <a:srgbClr val="FFFFFF"/>
                </a:highlight>
                <a:latin typeface="Arial"/>
                <a:ea typeface="Arial"/>
                <a:cs typeface="Arial"/>
                <a:sym typeface="Arial"/>
              </a:rPr>
              <a:t>. Semakin tinggi nilai rasio maka kondisi perusahaan semakin baik berdasarkan rasio profitabilitas. </a:t>
            </a:r>
            <a:endParaRPr sz="2000">
              <a:solidFill>
                <a:srgbClr val="666666"/>
              </a:solidFill>
              <a:highlight>
                <a:srgbClr val="FFFFFF"/>
              </a:highlight>
              <a:latin typeface="Arial"/>
              <a:ea typeface="Arial"/>
              <a:cs typeface="Arial"/>
              <a:sym typeface="Arial"/>
            </a:endParaRPr>
          </a:p>
          <a:p>
            <a:pPr marL="0" lvl="0" indent="0" algn="ctr" rtl="0">
              <a:spcBef>
                <a:spcPts val="1600"/>
              </a:spcBef>
              <a:spcAft>
                <a:spcPts val="1600"/>
              </a:spcAft>
              <a:buNone/>
            </a:pPr>
            <a:r>
              <a:rPr lang="en" sz="2000">
                <a:solidFill>
                  <a:srgbClr val="666666"/>
                </a:solidFill>
                <a:highlight>
                  <a:srgbClr val="FFFFFF"/>
                </a:highlight>
                <a:latin typeface="Arial"/>
                <a:ea typeface="Arial"/>
                <a:cs typeface="Arial"/>
                <a:sym typeface="Arial"/>
              </a:rPr>
              <a:t>Nilai yang tinggi melambangkan tingka laba dan efisiensi perusahaan tinggi yang bisa dilihat dari tingkat pendapatan dan arus kas. Rasio-rasio profitabilitas memaparkan informasi yang pentingkan daripada rasio periode sebelumnya dan rasio pencapaian pesaing.</a:t>
            </a:r>
            <a:endParaRPr sz="2000">
              <a:solidFill>
                <a:srgbClr val="666666"/>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40"/>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t>Analisis Rasio </a:t>
            </a:r>
            <a:r>
              <a:rPr lang="en" sz="3600">
                <a:solidFill>
                  <a:srgbClr val="0B5394"/>
                </a:solidFill>
              </a:rPr>
              <a:t>Profitabilitas (Marjin Laba Kotor)</a:t>
            </a:r>
            <a:endParaRPr sz="3600">
              <a:solidFill>
                <a:srgbClr val="0B5394"/>
              </a:solidFill>
            </a:endParaRPr>
          </a:p>
        </p:txBody>
      </p:sp>
      <p:sp>
        <p:nvSpPr>
          <p:cNvPr id="266" name="Google Shape;266;p40"/>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Marjin Laba Kotor merupakan rasio profitabilitas untuk </a:t>
            </a:r>
            <a:r>
              <a:rPr lang="en" b="1"/>
              <a:t>menilai persentase laba kotor terhadap pendapatan</a:t>
            </a:r>
            <a:r>
              <a:rPr lang="en"/>
              <a:t> yang dihasilkan dari penjualan. Marjin Laba Kotor ini sering disebut juga dengan Gross Margin Ratio (Rasio Marjin Kotor). Gross profit margin  mengukur efisiensi perhitungan harga pokok atau biaya produksi. Semakin besar gross profit margin semakin baik (efisien) kegiatan operasional perusahaan yang menunjukkan harga pokok penjualan lebih rendah daripada penjualan (sales) yang berguna untuk audit operasional.</a:t>
            </a:r>
            <a:endParaRPr/>
          </a:p>
          <a:p>
            <a:pPr marL="0" lvl="0" indent="0" algn="l" rtl="0">
              <a:spcBef>
                <a:spcPts val="1600"/>
              </a:spcBef>
              <a:spcAft>
                <a:spcPts val="1600"/>
              </a:spcAft>
              <a:buNone/>
            </a:pPr>
            <a:r>
              <a:rPr lang="en" b="1"/>
              <a:t>Gros Profit Margin = Penjualan – Harga Pokok Penjualan / Penjualan</a:t>
            </a:r>
            <a:endParaRPr b="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41"/>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t>Analisis Rasio </a:t>
            </a:r>
            <a:r>
              <a:rPr lang="en" sz="3600">
                <a:solidFill>
                  <a:srgbClr val="0B5394"/>
                </a:solidFill>
              </a:rPr>
              <a:t>Profitabilitas (Marjin Laba Bersih)</a:t>
            </a:r>
            <a:endParaRPr sz="3600">
              <a:solidFill>
                <a:srgbClr val="0B5394"/>
              </a:solidFill>
            </a:endParaRPr>
          </a:p>
        </p:txBody>
      </p:sp>
      <p:sp>
        <p:nvSpPr>
          <p:cNvPr id="272" name="Google Shape;272;p41"/>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Net Profit Margin atau Marjin Laba Bersih merupakan rasio profitabilitas untuk menilai </a:t>
            </a:r>
            <a:r>
              <a:rPr lang="en" b="1"/>
              <a:t>persentase laba bersih yang didapat setelah dikurangi pajak terhadap pendapatan</a:t>
            </a:r>
            <a:r>
              <a:rPr lang="en"/>
              <a:t> yang diperoleh dari penjualan.  Marjin Laba Bersih ini disebut juga Profit Margin Ratio (Rasio Marjin Laba). Rasio ini mengukur laba bersih setelah pajak terhadap penjualan. Semakin tinggi Net profit margin semakin baik operasi suatu perusahaan.</a:t>
            </a:r>
            <a:endParaRPr/>
          </a:p>
          <a:p>
            <a:pPr marL="0" lvl="0" indent="0" algn="l" rtl="0">
              <a:spcBef>
                <a:spcPts val="1600"/>
              </a:spcBef>
              <a:spcAft>
                <a:spcPts val="1600"/>
              </a:spcAft>
              <a:buNone/>
            </a:pPr>
            <a:r>
              <a:rPr lang="en" b="1"/>
              <a:t>Net Profit Margin = Laba Bersih Setelah Pajak / Penjualan</a:t>
            </a:r>
            <a:endParaRPr b="1"/>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2"/>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t>Analisis Rasio </a:t>
            </a:r>
            <a:r>
              <a:rPr lang="en" sz="3600">
                <a:solidFill>
                  <a:srgbClr val="0B5394"/>
                </a:solidFill>
              </a:rPr>
              <a:t>Profitabilitas (Rasio Pengembalian Aset)</a:t>
            </a:r>
            <a:endParaRPr sz="3600">
              <a:solidFill>
                <a:srgbClr val="0B5394"/>
              </a:solidFill>
            </a:endParaRPr>
          </a:p>
        </p:txBody>
      </p:sp>
      <p:sp>
        <p:nvSpPr>
          <p:cNvPr id="278" name="Google Shape;278;p42"/>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Menilai persentase keuntungan (laba) yang diperoleh perusahaan terkait sumber daya atau total asset sehingga efisiensi suatu perusahaan dalam mengelola asetnya bisa terlihat dari persentase rasio (standarnya &gt;=9%)</a:t>
            </a:r>
            <a:endParaRPr/>
          </a:p>
          <a:p>
            <a:pPr marL="0" lvl="0" indent="0" algn="l" rtl="0">
              <a:spcBef>
                <a:spcPts val="1600"/>
              </a:spcBef>
              <a:spcAft>
                <a:spcPts val="0"/>
              </a:spcAft>
              <a:buClr>
                <a:schemeClr val="dk1"/>
              </a:buClr>
              <a:buSzPts val="1100"/>
              <a:buFont typeface="Arial"/>
              <a:buNone/>
            </a:pPr>
            <a:r>
              <a:rPr lang="en"/>
              <a:t>ROA = Laba Bersih / Total Aset</a:t>
            </a:r>
            <a:endParaRPr/>
          </a:p>
          <a:p>
            <a:pPr marL="0" lvl="0" indent="0" algn="l" rtl="0">
              <a:spcBef>
                <a:spcPts val="1600"/>
              </a:spcBef>
              <a:spcAft>
                <a:spcPts val="0"/>
              </a:spcAft>
              <a:buClr>
                <a:schemeClr val="dk1"/>
              </a:buClr>
              <a:buSzPts val="1100"/>
              <a:buFont typeface="Arial"/>
              <a:buNone/>
            </a:pPr>
            <a:r>
              <a:rPr lang="en"/>
              <a:t>Diketahui : laba bersih perusahaan sebesar $117,5 dan total asset $ 2.000 maka hitunglah ROA perusahaan!</a:t>
            </a:r>
            <a:endParaRPr/>
          </a:p>
          <a:p>
            <a:pPr marL="0" lvl="0" indent="0" algn="l" rtl="0">
              <a:spcBef>
                <a:spcPts val="1600"/>
              </a:spcBef>
              <a:spcAft>
                <a:spcPts val="0"/>
              </a:spcAft>
              <a:buClr>
                <a:schemeClr val="dk1"/>
              </a:buClr>
              <a:buSzPts val="1100"/>
              <a:buFont typeface="Arial"/>
              <a:buNone/>
            </a:pPr>
            <a:r>
              <a:rPr lang="en"/>
              <a:t>ROA = Laba Bersih / Total Aset</a:t>
            </a:r>
            <a:endParaRPr/>
          </a:p>
          <a:p>
            <a:pPr marL="0" lvl="0" indent="0" algn="l" rtl="0">
              <a:spcBef>
                <a:spcPts val="1600"/>
              </a:spcBef>
              <a:spcAft>
                <a:spcPts val="1600"/>
              </a:spcAft>
              <a:buNone/>
            </a:pPr>
            <a:r>
              <a:rPr lang="en"/>
              <a:t>ROA = $117,5 / $2.000 = 5,9% (tidak sesuai standar)</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43"/>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500"/>
              <a:t>Analisis Rasio </a:t>
            </a:r>
            <a:r>
              <a:rPr lang="en" sz="3500">
                <a:solidFill>
                  <a:srgbClr val="0B5394"/>
                </a:solidFill>
              </a:rPr>
              <a:t>Profitabilitas (Rasio Pengembalian Ekuitas)</a:t>
            </a:r>
            <a:endParaRPr sz="3500">
              <a:solidFill>
                <a:srgbClr val="0B5394"/>
              </a:solidFill>
            </a:endParaRPr>
          </a:p>
        </p:txBody>
      </p:sp>
      <p:sp>
        <p:nvSpPr>
          <p:cNvPr id="284" name="Google Shape;284;p43"/>
          <p:cNvSpPr txBox="1">
            <a:spLocks noGrp="1"/>
          </p:cNvSpPr>
          <p:nvPr>
            <p:ph type="body" idx="1"/>
          </p:nvPr>
        </p:nvSpPr>
        <p:spPr>
          <a:xfrm>
            <a:off x="311700" y="1218150"/>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Rasio profitabilitas untuk menilai kemampuan perusahaan dalam menghasilkan laba dari investasi pemegang saham perusahaan tersebut yang dinyatakan dalam persentase (menunjukkan seberapa berhasil perusahaan mengelola modalnya, sehingga menjadi insight untuk para investor pada perusahaan tersebut)</a:t>
            </a:r>
            <a:endParaRPr sz="1600"/>
          </a:p>
          <a:p>
            <a:pPr marL="0" lvl="0" indent="0" algn="l" rtl="0">
              <a:spcBef>
                <a:spcPts val="1600"/>
              </a:spcBef>
              <a:spcAft>
                <a:spcPts val="0"/>
              </a:spcAft>
              <a:buNone/>
            </a:pPr>
            <a:r>
              <a:rPr lang="en" sz="1600"/>
              <a:t>ROE = Laba Bersih Setelah Pajak / Ekuitas Pemegang saham</a:t>
            </a:r>
            <a:endParaRPr sz="1600"/>
          </a:p>
          <a:p>
            <a:pPr marL="0" lvl="0" indent="0" algn="l" rtl="0">
              <a:spcBef>
                <a:spcPts val="1600"/>
              </a:spcBef>
              <a:spcAft>
                <a:spcPts val="0"/>
              </a:spcAft>
              <a:buNone/>
            </a:pPr>
            <a:r>
              <a:rPr lang="en" sz="1600"/>
              <a:t>PT. AABB yang bergerak di sektor konstruksi memiliki laba bersih setelah pajak sebesar Rp. 500 juta, total ekuitas para pemegang saham adalah sebanyak Rp. 800 juta. Berapakah Return of Equity (ROE) PT. AABB ?</a:t>
            </a:r>
            <a:endParaRPr sz="1600"/>
          </a:p>
          <a:p>
            <a:pPr marL="0" lvl="0" indent="0" algn="l" rtl="0">
              <a:spcBef>
                <a:spcPts val="1600"/>
              </a:spcBef>
              <a:spcAft>
                <a:spcPts val="0"/>
              </a:spcAft>
              <a:buNone/>
            </a:pPr>
            <a:r>
              <a:rPr lang="en" sz="1600"/>
              <a:t>ROE = Rp. 500.000.000 / Rp. 800.000.000</a:t>
            </a:r>
            <a:endParaRPr sz="1600"/>
          </a:p>
          <a:p>
            <a:pPr marL="0" lvl="0" indent="0" algn="l" rtl="0">
              <a:spcBef>
                <a:spcPts val="1600"/>
              </a:spcBef>
              <a:spcAft>
                <a:spcPts val="1600"/>
              </a:spcAft>
              <a:buNone/>
            </a:pPr>
            <a:r>
              <a:rPr lang="en" sz="1600"/>
              <a:t>ROE = 62,5%</a:t>
            </a:r>
            <a:endParaRPr sz="16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500"/>
              <a:t>Analisis Rasio </a:t>
            </a:r>
            <a:r>
              <a:rPr lang="en" sz="3500">
                <a:solidFill>
                  <a:srgbClr val="0B5394"/>
                </a:solidFill>
              </a:rPr>
              <a:t>Profitabilitas (Rasio Pengembalian Penjualan)</a:t>
            </a:r>
            <a:endParaRPr sz="3500">
              <a:solidFill>
                <a:srgbClr val="0B5394"/>
              </a:solidFill>
            </a:endParaRPr>
          </a:p>
        </p:txBody>
      </p:sp>
      <p:sp>
        <p:nvSpPr>
          <p:cNvPr id="290" name="Google Shape;290;p44"/>
          <p:cNvSpPr txBox="1">
            <a:spLocks noGrp="1"/>
          </p:cNvSpPr>
          <p:nvPr>
            <p:ph type="body" idx="1"/>
          </p:nvPr>
        </p:nvSpPr>
        <p:spPr>
          <a:xfrm>
            <a:off x="311700" y="1218150"/>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Return on Sales merupakan rasio profitabilitas yang menampilkan </a:t>
            </a:r>
            <a:r>
              <a:rPr lang="en" sz="1600" b="1"/>
              <a:t>tingkat keuntungan perusahaan setelah pembayaran biaya-biaya variabel produksi</a:t>
            </a:r>
            <a:r>
              <a:rPr lang="en" sz="1600"/>
              <a:t> seperti upah pekerja, bahan baku dan lain-lain sebelum dikurangi pajak dan bunga. Rasio ini menunjukan tingkat keuntungan yang diperoleh dari setiap rupiah penjualan yang juga disebut Marjin Operasional (Operating Margin) atau Marjin Pendapatan Operasional (Operating Income Marjin).</a:t>
            </a:r>
            <a:endParaRPr sz="1600"/>
          </a:p>
          <a:p>
            <a:pPr marL="0" lvl="0" indent="0" algn="l" rtl="0">
              <a:spcBef>
                <a:spcPts val="1600"/>
              </a:spcBef>
              <a:spcAft>
                <a:spcPts val="1600"/>
              </a:spcAft>
              <a:buNone/>
            </a:pPr>
            <a:r>
              <a:rPr lang="en" sz="1600" b="1"/>
              <a:t>Return on Sales (ROS) =  Laba Sebelum Pajak dan Bunga / Penjualan</a:t>
            </a:r>
            <a:endParaRPr sz="1600" b="1"/>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t>Analisis Rasio </a:t>
            </a:r>
            <a:r>
              <a:rPr lang="en" sz="3000">
                <a:solidFill>
                  <a:srgbClr val="0B5394"/>
                </a:solidFill>
              </a:rPr>
              <a:t>Profitabilitas (Pengembalian Modal yang Digunakan)</a:t>
            </a:r>
            <a:endParaRPr sz="3000">
              <a:solidFill>
                <a:srgbClr val="0B5394"/>
              </a:solidFill>
            </a:endParaRPr>
          </a:p>
        </p:txBody>
      </p:sp>
      <p:sp>
        <p:nvSpPr>
          <p:cNvPr id="296" name="Google Shape;296;p45"/>
          <p:cNvSpPr txBox="1">
            <a:spLocks noGrp="1"/>
          </p:cNvSpPr>
          <p:nvPr>
            <p:ph type="body" idx="1"/>
          </p:nvPr>
        </p:nvSpPr>
        <p:spPr>
          <a:xfrm>
            <a:off x="311700" y="1218150"/>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Return on Capital Employed (ROCE) merupakan rasio profitabilitas yang mengukur </a:t>
            </a:r>
            <a:r>
              <a:rPr lang="en" sz="1600" b="1"/>
              <a:t>keuntungan perusahaan dari modal yang dipakai</a:t>
            </a:r>
            <a:r>
              <a:rPr lang="en" sz="1600"/>
              <a:t> dalam bentuk persentase (%).  Modal yang dimaksud adalah Ekuitas suatu perusahaan ditambah kewajiban tidak lancar atau total asset dikurangi kewajiban lancar.</a:t>
            </a:r>
            <a:endParaRPr sz="1600"/>
          </a:p>
          <a:p>
            <a:pPr marL="0" lvl="0" indent="0" algn="l" rtl="0">
              <a:spcBef>
                <a:spcPts val="1600"/>
              </a:spcBef>
              <a:spcAft>
                <a:spcPts val="0"/>
              </a:spcAft>
              <a:buNone/>
            </a:pPr>
            <a:r>
              <a:rPr lang="en" sz="1600"/>
              <a:t>ROCE mencerminkan efisiensi dan profitabilitas modal atau investasi perusahaan. Laba sebelum pengurangan pajak dan bunga dikenal dengan istilah ”EBIT” yaitu Earning Before Interest and Tax. Berikut ini 2 rumus Roce yang sering digunakan.</a:t>
            </a:r>
            <a:endParaRPr sz="1600"/>
          </a:p>
          <a:p>
            <a:pPr marL="0" lvl="0" indent="0" algn="l" rtl="0">
              <a:spcBef>
                <a:spcPts val="1600"/>
              </a:spcBef>
              <a:spcAft>
                <a:spcPts val="1600"/>
              </a:spcAft>
              <a:buNone/>
            </a:pPr>
            <a:r>
              <a:rPr lang="en" sz="1600" b="1"/>
              <a:t>ROCE = Laba Sebelum Pajak dan Bunga / Modal Kerja</a:t>
            </a:r>
            <a:br>
              <a:rPr lang="en" sz="1600"/>
            </a:br>
            <a:r>
              <a:rPr lang="en" sz="1600"/>
              <a:t>Atau</a:t>
            </a:r>
            <a:br>
              <a:rPr lang="en" sz="1600"/>
            </a:br>
            <a:r>
              <a:rPr lang="en" sz="1600" b="1"/>
              <a:t>ROCE = Laba Sebelum Pajak dan Bunga / (Total Aset – Kewajiban)</a:t>
            </a:r>
            <a:endParaRPr sz="1600" b="1"/>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000"/>
              <a:t>Analisis Rasio </a:t>
            </a:r>
            <a:r>
              <a:rPr lang="en" sz="4000">
                <a:solidFill>
                  <a:srgbClr val="0B5394"/>
                </a:solidFill>
              </a:rPr>
              <a:t>Profitabilitas (Return on Investment)</a:t>
            </a:r>
            <a:endParaRPr sz="4000">
              <a:solidFill>
                <a:srgbClr val="0B5394"/>
              </a:solidFill>
            </a:endParaRPr>
          </a:p>
        </p:txBody>
      </p:sp>
      <p:sp>
        <p:nvSpPr>
          <p:cNvPr id="302" name="Google Shape;302;p46"/>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merupakan rasio profitabilitas yang dihitung dari laba bersih setelah dikurangi pajak terhadap total aktiva. Semakin tinggi rasio ini berarti semakin baik kondisi suatu perusahaan</a:t>
            </a:r>
            <a:endParaRPr/>
          </a:p>
          <a:p>
            <a:pPr marL="0" lvl="0" indent="0" algn="l" rtl="0">
              <a:spcBef>
                <a:spcPts val="1600"/>
              </a:spcBef>
              <a:spcAft>
                <a:spcPts val="0"/>
              </a:spcAft>
              <a:buNone/>
            </a:pPr>
            <a:r>
              <a:rPr lang="en"/>
              <a:t>ROI = Laba Bersih Setelah Pajak / Total Aktiva</a:t>
            </a:r>
            <a:endParaRPr/>
          </a:p>
          <a:p>
            <a:pPr marL="0" lvl="0" indent="0" algn="l" rtl="0">
              <a:spcBef>
                <a:spcPts val="1600"/>
              </a:spcBef>
              <a:spcAft>
                <a:spcPts val="1600"/>
              </a:spcAft>
              <a:buNone/>
            </a:pP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7"/>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000"/>
              <a:t>Analisis Rasio </a:t>
            </a:r>
            <a:r>
              <a:rPr lang="en" sz="4000">
                <a:solidFill>
                  <a:srgbClr val="0B5394"/>
                </a:solidFill>
              </a:rPr>
              <a:t>Profitabilitas (Return on Investment)</a:t>
            </a:r>
            <a:endParaRPr sz="4000">
              <a:solidFill>
                <a:srgbClr val="0B5394"/>
              </a:solidFill>
            </a:endParaRPr>
          </a:p>
        </p:txBody>
      </p:sp>
      <p:sp>
        <p:nvSpPr>
          <p:cNvPr id="308" name="Google Shape;308;p47"/>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Seorang Investor membeli saham sebanyak 50.000 lembar saham dengan harga Rp. 1.000,- per lembar saham. Setahun kemudian Investor tersebut menjual sahamnya senilai Rp. 2.500,- per lembar saham. Berapakah ROI pada saham tersebut?</a:t>
            </a:r>
            <a:endParaRPr/>
          </a:p>
          <a:p>
            <a:pPr marL="0" lvl="0" indent="0" algn="l" rtl="0">
              <a:spcBef>
                <a:spcPts val="1600"/>
              </a:spcBef>
              <a:spcAft>
                <a:spcPts val="0"/>
              </a:spcAft>
              <a:buNone/>
            </a:pPr>
            <a:r>
              <a:rPr lang="en"/>
              <a:t>ROI = (125.000.000  – 50.000.000) / 50.000.000</a:t>
            </a:r>
            <a:endParaRPr/>
          </a:p>
          <a:p>
            <a:pPr marL="0" lvl="0" indent="0" algn="l" rtl="0">
              <a:spcBef>
                <a:spcPts val="1600"/>
              </a:spcBef>
              <a:spcAft>
                <a:spcPts val="0"/>
              </a:spcAft>
              <a:buNone/>
            </a:pPr>
            <a:r>
              <a:rPr lang="en"/>
              <a:t>ROI = 75.000.000 / 50.000.000</a:t>
            </a:r>
            <a:endParaRPr/>
          </a:p>
          <a:p>
            <a:pPr marL="0" lvl="0" indent="0" algn="l" rtl="0">
              <a:spcBef>
                <a:spcPts val="1600"/>
              </a:spcBef>
              <a:spcAft>
                <a:spcPts val="1600"/>
              </a:spcAft>
              <a:buNone/>
            </a:pPr>
            <a:r>
              <a:rPr lang="en"/>
              <a:t>ROI = 1,5 atau 150%</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8"/>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000"/>
              <a:t>Analisis Rasio </a:t>
            </a:r>
            <a:r>
              <a:rPr lang="en" sz="4000">
                <a:solidFill>
                  <a:srgbClr val="0B5394"/>
                </a:solidFill>
              </a:rPr>
              <a:t>Profitabilitas (Earning per Share)</a:t>
            </a:r>
            <a:endParaRPr sz="4000">
              <a:solidFill>
                <a:srgbClr val="0B5394"/>
              </a:solidFill>
            </a:endParaRPr>
          </a:p>
        </p:txBody>
      </p:sp>
      <p:sp>
        <p:nvSpPr>
          <p:cNvPr id="314" name="Google Shape;314;p48"/>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Merupakan rasio profitabilitas yang menilai tingkat kemampuan per lembar saham dalam menghasilkan laba untuk perusahaan. Manajemen perusahaan, pemegang saham biasa dan calon pemegang saham sangat memperhatikan earning per share karena menjadi indikator keberhasilan perusahaan.</a:t>
            </a:r>
            <a:endParaRPr/>
          </a:p>
          <a:p>
            <a:pPr marL="0" lvl="0" indent="0" algn="l" rtl="0">
              <a:spcBef>
                <a:spcPts val="1600"/>
              </a:spcBef>
              <a:spcAft>
                <a:spcPts val="1600"/>
              </a:spcAft>
              <a:buNone/>
            </a:pPr>
            <a:r>
              <a:rPr lang="en"/>
              <a:t>EPS = Laba Bersih Setelah Pajak – Dividen Saham Preferen / Jumlah Saham Biasa yang Beredar</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9"/>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000"/>
              <a:t>Analisis Rasio </a:t>
            </a:r>
            <a:r>
              <a:rPr lang="en" sz="4000">
                <a:solidFill>
                  <a:srgbClr val="0B5394"/>
                </a:solidFill>
              </a:rPr>
              <a:t>Profitabilitas (Earning per Share)</a:t>
            </a:r>
            <a:endParaRPr sz="4000">
              <a:solidFill>
                <a:srgbClr val="0B5394"/>
              </a:solidFill>
            </a:endParaRPr>
          </a:p>
        </p:txBody>
      </p:sp>
      <p:sp>
        <p:nvSpPr>
          <p:cNvPr id="320" name="Google Shape;320;p49"/>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Perusahaan XXZZ mempunyai saham yang beredar sebanyak 1 juta lembar pada tahun 2016, Laba bersih setelah pajak adalah Rp. 1 miliar. Perusahaan A kemudian memutuskan untuk membagikan 10% dividen atau sekitar Rp. 100 juta kepada pemegang sahamnya. Berapakah Earning Per Share (EPS) atau Laba per lembar sahamnya ?</a:t>
            </a:r>
            <a:endParaRPr sz="1600"/>
          </a:p>
          <a:p>
            <a:pPr marL="0" lvl="0" indent="0" algn="l" rtl="0">
              <a:spcBef>
                <a:spcPts val="1600"/>
              </a:spcBef>
              <a:spcAft>
                <a:spcPts val="0"/>
              </a:spcAft>
              <a:buNone/>
            </a:pPr>
            <a:r>
              <a:rPr lang="en" sz="1600"/>
              <a:t>Laba per Saham (EPS) =  (Rp. 1.000.000.000 – Rp. 100.000.000) / 1.000.000</a:t>
            </a:r>
            <a:endParaRPr sz="1600"/>
          </a:p>
          <a:p>
            <a:pPr marL="0" lvl="0" indent="0" algn="l" rtl="0">
              <a:spcBef>
                <a:spcPts val="1600"/>
              </a:spcBef>
              <a:spcAft>
                <a:spcPts val="0"/>
              </a:spcAft>
              <a:buNone/>
            </a:pPr>
            <a:r>
              <a:rPr lang="en" sz="1600"/>
              <a:t>Laba per Saham (EPS) = Rp. 900.000.000 / 1.000.000</a:t>
            </a:r>
            <a:endParaRPr sz="1600"/>
          </a:p>
          <a:p>
            <a:pPr marL="0" lvl="0" indent="0" algn="l" rtl="0">
              <a:spcBef>
                <a:spcPts val="1600"/>
              </a:spcBef>
              <a:spcAft>
                <a:spcPts val="0"/>
              </a:spcAft>
              <a:buNone/>
            </a:pPr>
            <a:r>
              <a:rPr lang="en" sz="1600"/>
              <a:t>Laba per Saham (EPS) = Rp. 900,-</a:t>
            </a:r>
            <a:endParaRPr sz="1600"/>
          </a:p>
          <a:p>
            <a:pPr marL="0" lvl="0" indent="0" algn="l" rtl="0">
              <a:spcBef>
                <a:spcPts val="1600"/>
              </a:spcBef>
              <a:spcAft>
                <a:spcPts val="1600"/>
              </a:spcAft>
              <a:buNone/>
            </a:pPr>
            <a:r>
              <a:rPr lang="en" sz="1600"/>
              <a:t>Jadi Laba per Saham atau Earning per Share (EPS) PT. XXZZ adalah sebesar Rp. 900,-</a:t>
            </a:r>
            <a:endParaRPr sz="16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0"/>
          <p:cNvSpPr txBox="1">
            <a:spLocks noGrp="1"/>
          </p:cNvSpPr>
          <p:nvPr>
            <p:ph type="title"/>
          </p:nvPr>
        </p:nvSpPr>
        <p:spPr>
          <a:xfrm>
            <a:off x="773700" y="1806450"/>
            <a:ext cx="7596600" cy="153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Contoh Kasus : </a:t>
            </a:r>
            <a:r>
              <a:rPr lang="en" b="1" i="1"/>
              <a:t>PT.Manpro</a:t>
            </a:r>
            <a:r>
              <a:rPr lang="en"/>
              <a:t> </a:t>
            </a:r>
            <a:endParaRPr/>
          </a:p>
        </p:txBody>
      </p:sp>
      <p:pic>
        <p:nvPicPr>
          <p:cNvPr id="326" name="Google Shape;326;p50"/>
          <p:cNvPicPr preferRelativeResize="0"/>
          <p:nvPr/>
        </p:nvPicPr>
        <p:blipFill>
          <a:blip r:embed="rId3">
            <a:alphaModFix/>
          </a:blip>
          <a:stretch>
            <a:fillRect/>
          </a:stretch>
        </p:blipFill>
        <p:spPr>
          <a:xfrm>
            <a:off x="310663" y="184413"/>
            <a:ext cx="2143125" cy="2143125"/>
          </a:xfrm>
          <a:prstGeom prst="rect">
            <a:avLst/>
          </a:prstGeom>
          <a:noFill/>
          <a:ln>
            <a:noFill/>
          </a:ln>
        </p:spPr>
      </p:pic>
      <p:pic>
        <p:nvPicPr>
          <p:cNvPr id="327" name="Google Shape;327;p50"/>
          <p:cNvPicPr preferRelativeResize="0"/>
          <p:nvPr/>
        </p:nvPicPr>
        <p:blipFill>
          <a:blip r:embed="rId4">
            <a:alphaModFix/>
          </a:blip>
          <a:stretch>
            <a:fillRect/>
          </a:stretch>
        </p:blipFill>
        <p:spPr>
          <a:xfrm>
            <a:off x="6789888" y="2895713"/>
            <a:ext cx="2143125" cy="21431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51"/>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Neraca Perusahaan</a:t>
            </a:r>
            <a:endParaRPr/>
          </a:p>
        </p:txBody>
      </p:sp>
      <p:pic>
        <p:nvPicPr>
          <p:cNvPr id="333" name="Google Shape;333;p51"/>
          <p:cNvPicPr preferRelativeResize="0"/>
          <p:nvPr/>
        </p:nvPicPr>
        <p:blipFill>
          <a:blip r:embed="rId3">
            <a:alphaModFix/>
          </a:blip>
          <a:stretch>
            <a:fillRect/>
          </a:stretch>
        </p:blipFill>
        <p:spPr>
          <a:xfrm>
            <a:off x="232050" y="1452025"/>
            <a:ext cx="8679900" cy="279466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52"/>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Laporan Rugi-Laba</a:t>
            </a:r>
            <a:endParaRPr/>
          </a:p>
        </p:txBody>
      </p:sp>
      <p:pic>
        <p:nvPicPr>
          <p:cNvPr id="339" name="Google Shape;339;p52"/>
          <p:cNvPicPr preferRelativeResize="0"/>
          <p:nvPr/>
        </p:nvPicPr>
        <p:blipFill>
          <a:blip r:embed="rId3">
            <a:alphaModFix/>
          </a:blip>
          <a:stretch>
            <a:fillRect/>
          </a:stretch>
        </p:blipFill>
        <p:spPr>
          <a:xfrm>
            <a:off x="704850" y="1242475"/>
            <a:ext cx="7734300" cy="34956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53"/>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Analisis Rasio Likuiditas : PT.Manpro</a:t>
            </a:r>
            <a:endParaRPr/>
          </a:p>
        </p:txBody>
      </p:sp>
      <p:sp>
        <p:nvSpPr>
          <p:cNvPr id="345" name="Google Shape;345;p53"/>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Current Ratio (Rasio Lancar)</a:t>
            </a:r>
            <a:endParaRPr b="1"/>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Clr>
                <a:schemeClr val="dk1"/>
              </a:buClr>
              <a:buSzPts val="1100"/>
              <a:buFont typeface="Arial"/>
              <a:buNone/>
            </a:pPr>
            <a:r>
              <a:rPr lang="en"/>
              <a:t>Maka dengan menggunakan aktiva lancar, PT.Manpro mampu membayar hutang jangka pendeknya (</a:t>
            </a:r>
            <a:r>
              <a:rPr lang="en" b="1"/>
              <a:t>likuid</a:t>
            </a:r>
            <a:r>
              <a:rPr lang="en"/>
              <a:t>)</a:t>
            </a:r>
            <a:endParaRPr/>
          </a:p>
        </p:txBody>
      </p:sp>
      <p:pic>
        <p:nvPicPr>
          <p:cNvPr id="346" name="Google Shape;346;p53"/>
          <p:cNvPicPr preferRelativeResize="0"/>
          <p:nvPr/>
        </p:nvPicPr>
        <p:blipFill>
          <a:blip r:embed="rId3">
            <a:alphaModFix/>
          </a:blip>
          <a:stretch>
            <a:fillRect/>
          </a:stretch>
        </p:blipFill>
        <p:spPr>
          <a:xfrm>
            <a:off x="419125" y="1677200"/>
            <a:ext cx="4325797" cy="831300"/>
          </a:xfrm>
          <a:prstGeom prst="rect">
            <a:avLst/>
          </a:prstGeom>
          <a:noFill/>
          <a:ln>
            <a:noFill/>
          </a:ln>
        </p:spPr>
      </p:pic>
      <p:pic>
        <p:nvPicPr>
          <p:cNvPr id="347" name="Google Shape;347;p53"/>
          <p:cNvPicPr preferRelativeResize="0"/>
          <p:nvPr/>
        </p:nvPicPr>
        <p:blipFill>
          <a:blip r:embed="rId4">
            <a:alphaModFix/>
          </a:blip>
          <a:stretch>
            <a:fillRect/>
          </a:stretch>
        </p:blipFill>
        <p:spPr>
          <a:xfrm>
            <a:off x="311700" y="2517063"/>
            <a:ext cx="5769250" cy="7703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5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Analisis Rasio Likuiditas : PT.Manpro</a:t>
            </a:r>
            <a:endParaRPr/>
          </a:p>
        </p:txBody>
      </p:sp>
      <p:sp>
        <p:nvSpPr>
          <p:cNvPr id="353" name="Google Shape;353;p5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Quick Ratio (Rasio Cepat)</a:t>
            </a:r>
            <a:endParaRPr b="1"/>
          </a:p>
          <a:p>
            <a:pPr marL="0" lvl="0" indent="0" algn="l" rtl="0">
              <a:spcBef>
                <a:spcPts val="1600"/>
              </a:spcBef>
              <a:spcAft>
                <a:spcPts val="0"/>
              </a:spcAft>
              <a:buNone/>
            </a:pPr>
            <a:endParaRPr b="1"/>
          </a:p>
          <a:p>
            <a:pPr marL="0" lvl="0" indent="0" algn="l" rtl="0">
              <a:spcBef>
                <a:spcPts val="1600"/>
              </a:spcBef>
              <a:spcAft>
                <a:spcPts val="0"/>
              </a:spcAft>
              <a:buNone/>
            </a:pPr>
            <a:endParaRPr b="1"/>
          </a:p>
          <a:p>
            <a:pPr marL="0" lvl="0" indent="0" algn="l" rtl="0">
              <a:spcBef>
                <a:spcPts val="1600"/>
              </a:spcBef>
              <a:spcAft>
                <a:spcPts val="0"/>
              </a:spcAft>
              <a:buNone/>
            </a:pPr>
            <a:endParaRPr b="1"/>
          </a:p>
          <a:p>
            <a:pPr marL="0" lvl="0" indent="0" algn="l" rtl="0">
              <a:spcBef>
                <a:spcPts val="1600"/>
              </a:spcBef>
              <a:spcAft>
                <a:spcPts val="0"/>
              </a:spcAft>
              <a:buNone/>
            </a:pPr>
            <a:endParaRPr b="1"/>
          </a:p>
          <a:p>
            <a:pPr marL="0" lvl="0" indent="0" algn="l" rtl="0">
              <a:spcBef>
                <a:spcPts val="1600"/>
              </a:spcBef>
              <a:spcAft>
                <a:spcPts val="0"/>
              </a:spcAft>
              <a:buNone/>
            </a:pPr>
            <a:r>
              <a:rPr lang="en"/>
              <a:t>Maka dengan menggunakan aktiva lancar tanpa memperhitungkan persediaan, PT.Manpro mampu membayar hutang jangka pendeknya (</a:t>
            </a:r>
            <a:r>
              <a:rPr lang="en" b="1"/>
              <a:t>likuid</a:t>
            </a:r>
            <a:r>
              <a:rPr lang="en"/>
              <a:t>)</a:t>
            </a:r>
            <a:endParaRPr/>
          </a:p>
          <a:p>
            <a:pPr marL="0" lvl="0" indent="0" algn="l" rtl="0">
              <a:spcBef>
                <a:spcPts val="1600"/>
              </a:spcBef>
              <a:spcAft>
                <a:spcPts val="0"/>
              </a:spcAft>
              <a:buNone/>
            </a:pPr>
            <a:endParaRPr/>
          </a:p>
          <a:p>
            <a:pPr marL="0" lvl="0" indent="0" algn="l" rtl="0">
              <a:spcBef>
                <a:spcPts val="1600"/>
              </a:spcBef>
              <a:spcAft>
                <a:spcPts val="1600"/>
              </a:spcAft>
              <a:buNone/>
            </a:pPr>
            <a:endParaRPr b="1"/>
          </a:p>
        </p:txBody>
      </p:sp>
      <p:pic>
        <p:nvPicPr>
          <p:cNvPr id="354" name="Google Shape;354;p54"/>
          <p:cNvPicPr preferRelativeResize="0"/>
          <p:nvPr/>
        </p:nvPicPr>
        <p:blipFill>
          <a:blip r:embed="rId3">
            <a:alphaModFix/>
          </a:blip>
          <a:stretch>
            <a:fillRect/>
          </a:stretch>
        </p:blipFill>
        <p:spPr>
          <a:xfrm>
            <a:off x="100850" y="1593550"/>
            <a:ext cx="4766200" cy="1188050"/>
          </a:xfrm>
          <a:prstGeom prst="rect">
            <a:avLst/>
          </a:prstGeom>
          <a:noFill/>
          <a:ln>
            <a:noFill/>
          </a:ln>
        </p:spPr>
      </p:pic>
      <p:pic>
        <p:nvPicPr>
          <p:cNvPr id="355" name="Google Shape;355;p54"/>
          <p:cNvPicPr preferRelativeResize="0"/>
          <p:nvPr/>
        </p:nvPicPr>
        <p:blipFill>
          <a:blip r:embed="rId4">
            <a:alphaModFix/>
          </a:blip>
          <a:stretch>
            <a:fillRect/>
          </a:stretch>
        </p:blipFill>
        <p:spPr>
          <a:xfrm>
            <a:off x="198700" y="2571750"/>
            <a:ext cx="7760925" cy="10310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5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Analisis Rasio Likuiditas : PT.Manpro</a:t>
            </a:r>
            <a:endParaRPr/>
          </a:p>
        </p:txBody>
      </p:sp>
      <p:sp>
        <p:nvSpPr>
          <p:cNvPr id="361" name="Google Shape;361;p55"/>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t>Cash Ratio (Rasio Kas)</a:t>
            </a:r>
            <a:endParaRPr b="1" dirty="0"/>
          </a:p>
          <a:p>
            <a:pPr marL="0" lvl="0" indent="0" algn="l" rtl="0">
              <a:spcBef>
                <a:spcPts val="1600"/>
              </a:spcBef>
              <a:spcAft>
                <a:spcPts val="0"/>
              </a:spcAft>
              <a:buNone/>
            </a:pPr>
            <a:r>
              <a:rPr lang="en" dirty="0"/>
              <a:t>V</a:t>
            </a:r>
            <a:endParaRPr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1600"/>
              </a:spcAft>
              <a:buNone/>
            </a:pPr>
            <a:r>
              <a:rPr lang="en" dirty="0"/>
              <a:t>Maka dengan menggunakan uang kas, PT.Manpro tidak mampu membayar hutang jangka pendeknya (</a:t>
            </a:r>
            <a:r>
              <a:rPr lang="en-ID" b="1" dirty="0" err="1"/>
              <a:t>il</a:t>
            </a:r>
            <a:r>
              <a:rPr lang="en" b="1" dirty="0"/>
              <a:t>ikuid</a:t>
            </a:r>
            <a:r>
              <a:rPr lang="en" dirty="0"/>
              <a:t>)</a:t>
            </a:r>
            <a:endParaRPr dirty="0"/>
          </a:p>
        </p:txBody>
      </p:sp>
      <p:pic>
        <p:nvPicPr>
          <p:cNvPr id="362" name="Google Shape;362;p55"/>
          <p:cNvPicPr preferRelativeResize="0"/>
          <p:nvPr/>
        </p:nvPicPr>
        <p:blipFill>
          <a:blip r:embed="rId3">
            <a:alphaModFix/>
          </a:blip>
          <a:stretch>
            <a:fillRect/>
          </a:stretch>
        </p:blipFill>
        <p:spPr>
          <a:xfrm>
            <a:off x="72050" y="1647325"/>
            <a:ext cx="4585472" cy="1266025"/>
          </a:xfrm>
          <a:prstGeom prst="rect">
            <a:avLst/>
          </a:prstGeom>
          <a:noFill/>
          <a:ln>
            <a:noFill/>
          </a:ln>
        </p:spPr>
      </p:pic>
      <p:pic>
        <p:nvPicPr>
          <p:cNvPr id="363" name="Google Shape;363;p55"/>
          <p:cNvPicPr preferRelativeResize="0"/>
          <p:nvPr/>
        </p:nvPicPr>
        <p:blipFill>
          <a:blip r:embed="rId4">
            <a:alphaModFix/>
          </a:blip>
          <a:stretch>
            <a:fillRect/>
          </a:stretch>
        </p:blipFill>
        <p:spPr>
          <a:xfrm>
            <a:off x="311699" y="2571750"/>
            <a:ext cx="5060600" cy="10091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5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Analisis Rasio Solvabilitas (Leverage) : PT.Manpro</a:t>
            </a:r>
            <a:endParaRPr/>
          </a:p>
        </p:txBody>
      </p:sp>
      <p:sp>
        <p:nvSpPr>
          <p:cNvPr id="369" name="Google Shape;369;p56"/>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b="1">
                <a:solidFill>
                  <a:srgbClr val="555555"/>
                </a:solidFill>
                <a:highlight>
                  <a:schemeClr val="lt1"/>
                </a:highlight>
              </a:rPr>
              <a:t>Debt to Equity Ratio </a:t>
            </a:r>
            <a:endParaRPr b="1">
              <a:solidFill>
                <a:srgbClr val="555555"/>
              </a:solidFill>
              <a:highlight>
                <a:schemeClr val="lt1"/>
              </a:highlight>
            </a:endParaRPr>
          </a:p>
          <a:p>
            <a:pPr marL="0" lvl="0" indent="0" algn="just" rtl="0">
              <a:spcBef>
                <a:spcPts val="1600"/>
              </a:spcBef>
              <a:spcAft>
                <a:spcPts val="0"/>
              </a:spcAft>
              <a:buNone/>
            </a:pPr>
            <a:r>
              <a:rPr lang="en" b="1">
                <a:solidFill>
                  <a:srgbClr val="555555"/>
                </a:solidFill>
                <a:highlight>
                  <a:schemeClr val="lt1"/>
                </a:highlight>
              </a:rPr>
              <a:t>(DER) = Total Utang / Ekuitas (Modal) x 100%</a:t>
            </a:r>
            <a:endParaRPr b="1">
              <a:solidFill>
                <a:srgbClr val="555555"/>
              </a:solidFill>
              <a:highlight>
                <a:schemeClr val="lt1"/>
              </a:highlight>
            </a:endParaRPr>
          </a:p>
          <a:p>
            <a:pPr marL="0" lvl="0" indent="0" algn="just" rtl="0">
              <a:spcBef>
                <a:spcPts val="1600"/>
              </a:spcBef>
              <a:spcAft>
                <a:spcPts val="1600"/>
              </a:spcAft>
              <a:buClr>
                <a:schemeClr val="dk1"/>
              </a:buClr>
              <a:buSzPts val="1100"/>
              <a:buFont typeface="Arial"/>
              <a:buNone/>
            </a:pPr>
            <a:endParaRPr b="1">
              <a:solidFill>
                <a:srgbClr val="555555"/>
              </a:solidFill>
              <a:highlight>
                <a:schemeClr val="lt1"/>
              </a:highlight>
            </a:endParaRPr>
          </a:p>
        </p:txBody>
      </p:sp>
      <p:pic>
        <p:nvPicPr>
          <p:cNvPr id="370" name="Google Shape;370;p56"/>
          <p:cNvPicPr preferRelativeResize="0"/>
          <p:nvPr/>
        </p:nvPicPr>
        <p:blipFill rotWithShape="1">
          <a:blip r:embed="rId3">
            <a:alphaModFix/>
          </a:blip>
          <a:srcRect b="7264"/>
          <a:stretch/>
        </p:blipFill>
        <p:spPr>
          <a:xfrm>
            <a:off x="311700" y="2205519"/>
            <a:ext cx="5223937" cy="833103"/>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57"/>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Analisis Rasio Solvabilitas (Leverage) : PT.Manpro</a:t>
            </a:r>
            <a:endParaRPr/>
          </a:p>
        </p:txBody>
      </p:sp>
      <p:sp>
        <p:nvSpPr>
          <p:cNvPr id="376" name="Google Shape;376;p57"/>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b="1">
                <a:solidFill>
                  <a:srgbClr val="555555"/>
                </a:solidFill>
                <a:highlight>
                  <a:schemeClr val="lt1"/>
                </a:highlight>
              </a:rPr>
              <a:t>Debt Ratio</a:t>
            </a:r>
            <a:endParaRPr b="1">
              <a:solidFill>
                <a:srgbClr val="555555"/>
              </a:solidFill>
              <a:highlight>
                <a:schemeClr val="lt1"/>
              </a:highlight>
            </a:endParaRPr>
          </a:p>
          <a:p>
            <a:pPr marL="0" lvl="0" indent="0" algn="just" rtl="0">
              <a:spcBef>
                <a:spcPts val="1600"/>
              </a:spcBef>
              <a:spcAft>
                <a:spcPts val="0"/>
              </a:spcAft>
              <a:buNone/>
            </a:pPr>
            <a:r>
              <a:rPr lang="en" b="1">
                <a:solidFill>
                  <a:srgbClr val="555555"/>
                </a:solidFill>
                <a:highlight>
                  <a:schemeClr val="lt1"/>
                </a:highlight>
              </a:rPr>
              <a:t>(DR) = Total utang / Total Aset x 100%</a:t>
            </a:r>
            <a:endParaRPr b="1">
              <a:solidFill>
                <a:srgbClr val="555555"/>
              </a:solidFill>
              <a:highlight>
                <a:schemeClr val="lt1"/>
              </a:highlight>
            </a:endParaRPr>
          </a:p>
          <a:p>
            <a:pPr marL="0" lvl="0" indent="0" algn="just" rtl="0">
              <a:spcBef>
                <a:spcPts val="1600"/>
              </a:spcBef>
              <a:spcAft>
                <a:spcPts val="0"/>
              </a:spcAft>
              <a:buNone/>
            </a:pPr>
            <a:endParaRPr b="1">
              <a:solidFill>
                <a:srgbClr val="555555"/>
              </a:solidFill>
              <a:highlight>
                <a:schemeClr val="lt1"/>
              </a:highlight>
            </a:endParaRPr>
          </a:p>
          <a:p>
            <a:pPr marL="0" lvl="0" indent="0" algn="just" rtl="0">
              <a:spcBef>
                <a:spcPts val="1600"/>
              </a:spcBef>
              <a:spcAft>
                <a:spcPts val="1600"/>
              </a:spcAft>
              <a:buClr>
                <a:schemeClr val="dk1"/>
              </a:buClr>
              <a:buSzPts val="1100"/>
              <a:buFont typeface="Arial"/>
              <a:buNone/>
            </a:pPr>
            <a:endParaRPr b="1">
              <a:solidFill>
                <a:srgbClr val="555555"/>
              </a:solidFill>
              <a:highlight>
                <a:schemeClr val="lt1"/>
              </a:highlight>
            </a:endParaRPr>
          </a:p>
        </p:txBody>
      </p:sp>
      <p:pic>
        <p:nvPicPr>
          <p:cNvPr id="377" name="Google Shape;377;p57"/>
          <p:cNvPicPr preferRelativeResize="0"/>
          <p:nvPr/>
        </p:nvPicPr>
        <p:blipFill>
          <a:blip r:embed="rId3">
            <a:alphaModFix/>
          </a:blip>
          <a:stretch>
            <a:fillRect/>
          </a:stretch>
        </p:blipFill>
        <p:spPr>
          <a:xfrm>
            <a:off x="380949" y="2239475"/>
            <a:ext cx="5217994" cy="72177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58"/>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Analisis Rasio Solvabilitas (Leverage) : PT.Manpro</a:t>
            </a:r>
            <a:endParaRPr/>
          </a:p>
        </p:txBody>
      </p:sp>
      <p:sp>
        <p:nvSpPr>
          <p:cNvPr id="383" name="Google Shape;383;p58"/>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b="1">
                <a:solidFill>
                  <a:srgbClr val="555555"/>
                </a:solidFill>
                <a:highlight>
                  <a:schemeClr val="lt1"/>
                </a:highlight>
              </a:rPr>
              <a:t>Times Interest Earned Ratio </a:t>
            </a:r>
            <a:endParaRPr b="1">
              <a:solidFill>
                <a:srgbClr val="555555"/>
              </a:solidFill>
              <a:highlight>
                <a:schemeClr val="lt1"/>
              </a:highlight>
            </a:endParaRPr>
          </a:p>
          <a:p>
            <a:pPr marL="0" lvl="0" indent="0" algn="just" rtl="0">
              <a:spcBef>
                <a:spcPts val="1600"/>
              </a:spcBef>
              <a:spcAft>
                <a:spcPts val="1600"/>
              </a:spcAft>
              <a:buNone/>
            </a:pPr>
            <a:r>
              <a:rPr lang="en" b="1">
                <a:solidFill>
                  <a:srgbClr val="555555"/>
                </a:solidFill>
                <a:highlight>
                  <a:schemeClr val="lt1"/>
                </a:highlight>
              </a:rPr>
              <a:t>(TIER) = Laba sebelum Pajak dan bunga / Beban Bunga x 100%</a:t>
            </a:r>
            <a:endParaRPr/>
          </a:p>
        </p:txBody>
      </p:sp>
      <p:pic>
        <p:nvPicPr>
          <p:cNvPr id="384" name="Google Shape;384;p58"/>
          <p:cNvPicPr preferRelativeResize="0"/>
          <p:nvPr/>
        </p:nvPicPr>
        <p:blipFill>
          <a:blip r:embed="rId3">
            <a:alphaModFix/>
          </a:blip>
          <a:stretch>
            <a:fillRect/>
          </a:stretch>
        </p:blipFill>
        <p:spPr>
          <a:xfrm>
            <a:off x="435801" y="2261225"/>
            <a:ext cx="4037726" cy="700024"/>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59"/>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Analisis Rasio Solvabilitas (Leverage) : PT.Manpro</a:t>
            </a:r>
            <a:endParaRPr/>
          </a:p>
        </p:txBody>
      </p:sp>
      <p:sp>
        <p:nvSpPr>
          <p:cNvPr id="390" name="Google Shape;390;p59"/>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b="1">
                <a:solidFill>
                  <a:srgbClr val="555555"/>
                </a:solidFill>
                <a:highlight>
                  <a:schemeClr val="lt1"/>
                </a:highlight>
              </a:rPr>
              <a:t>Debt to Total Assets Ratio</a:t>
            </a:r>
            <a:endParaRPr b="1">
              <a:solidFill>
                <a:srgbClr val="555555"/>
              </a:solidFill>
              <a:highlight>
                <a:schemeClr val="lt1"/>
              </a:highlight>
            </a:endParaRPr>
          </a:p>
          <a:p>
            <a:pPr marL="0" lvl="0" indent="0" algn="just" rtl="0">
              <a:spcBef>
                <a:spcPts val="1600"/>
              </a:spcBef>
              <a:spcAft>
                <a:spcPts val="1600"/>
              </a:spcAft>
              <a:buClr>
                <a:schemeClr val="dk1"/>
              </a:buClr>
              <a:buSzPts val="1100"/>
              <a:buFont typeface="Arial"/>
              <a:buNone/>
            </a:pPr>
            <a:r>
              <a:rPr lang="en" b="1">
                <a:solidFill>
                  <a:srgbClr val="434343"/>
                </a:solidFill>
                <a:highlight>
                  <a:srgbClr val="FFFFFF"/>
                </a:highlight>
              </a:rPr>
              <a:t>DAR = Total Utang / Total Aset x 100%</a:t>
            </a:r>
            <a:endParaRPr>
              <a:solidFill>
                <a:srgbClr val="434343"/>
              </a:solidFill>
            </a:endParaRPr>
          </a:p>
        </p:txBody>
      </p:sp>
      <p:pic>
        <p:nvPicPr>
          <p:cNvPr id="391" name="Google Shape;391;p59"/>
          <p:cNvPicPr preferRelativeResize="0"/>
          <p:nvPr/>
        </p:nvPicPr>
        <p:blipFill>
          <a:blip r:embed="rId3">
            <a:alphaModFix/>
          </a:blip>
          <a:stretch>
            <a:fillRect/>
          </a:stretch>
        </p:blipFill>
        <p:spPr>
          <a:xfrm>
            <a:off x="411050" y="2330476"/>
            <a:ext cx="5251196" cy="637808"/>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60"/>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Analisis Rasio Aktivitas : PT.Manpro</a:t>
            </a:r>
            <a:endParaRPr/>
          </a:p>
        </p:txBody>
      </p:sp>
      <p:pic>
        <p:nvPicPr>
          <p:cNvPr id="397" name="Google Shape;397;p60"/>
          <p:cNvPicPr preferRelativeResize="0"/>
          <p:nvPr/>
        </p:nvPicPr>
        <p:blipFill>
          <a:blip r:embed="rId3">
            <a:alphaModFix/>
          </a:blip>
          <a:stretch>
            <a:fillRect/>
          </a:stretch>
        </p:blipFill>
        <p:spPr>
          <a:xfrm>
            <a:off x="1079249" y="1696276"/>
            <a:ext cx="6985501" cy="729650"/>
          </a:xfrm>
          <a:prstGeom prst="rect">
            <a:avLst/>
          </a:prstGeom>
          <a:noFill/>
          <a:ln>
            <a:noFill/>
          </a:ln>
        </p:spPr>
      </p:pic>
      <p:pic>
        <p:nvPicPr>
          <p:cNvPr id="398" name="Google Shape;398;p60"/>
          <p:cNvPicPr preferRelativeResize="0"/>
          <p:nvPr/>
        </p:nvPicPr>
        <p:blipFill>
          <a:blip r:embed="rId4">
            <a:alphaModFix/>
          </a:blip>
          <a:stretch>
            <a:fillRect/>
          </a:stretch>
        </p:blipFill>
        <p:spPr>
          <a:xfrm>
            <a:off x="790186" y="2675626"/>
            <a:ext cx="7563634" cy="831300"/>
          </a:xfrm>
          <a:prstGeom prst="rect">
            <a:avLst/>
          </a:prstGeom>
          <a:noFill/>
          <a:ln>
            <a:noFill/>
          </a:ln>
        </p:spPr>
      </p:pic>
      <p:pic>
        <p:nvPicPr>
          <p:cNvPr id="399" name="Google Shape;399;p60"/>
          <p:cNvPicPr preferRelativeResize="0"/>
          <p:nvPr/>
        </p:nvPicPr>
        <p:blipFill>
          <a:blip r:embed="rId5">
            <a:alphaModFix/>
          </a:blip>
          <a:stretch>
            <a:fillRect/>
          </a:stretch>
        </p:blipFill>
        <p:spPr>
          <a:xfrm>
            <a:off x="311700" y="3705800"/>
            <a:ext cx="4872053" cy="831300"/>
          </a:xfrm>
          <a:prstGeom prst="rect">
            <a:avLst/>
          </a:prstGeom>
          <a:noFill/>
          <a:ln>
            <a:noFill/>
          </a:ln>
        </p:spPr>
      </p:pic>
      <p:pic>
        <p:nvPicPr>
          <p:cNvPr id="400" name="Google Shape;400;p60"/>
          <p:cNvPicPr preferRelativeResize="0"/>
          <p:nvPr/>
        </p:nvPicPr>
        <p:blipFill>
          <a:blip r:embed="rId6">
            <a:alphaModFix/>
          </a:blip>
          <a:stretch>
            <a:fillRect/>
          </a:stretch>
        </p:blipFill>
        <p:spPr>
          <a:xfrm>
            <a:off x="5107550" y="3756625"/>
            <a:ext cx="3367600" cy="72963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61"/>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Analisis Rasio Aktivitas : PT.Manpro</a:t>
            </a:r>
            <a:endParaRPr/>
          </a:p>
        </p:txBody>
      </p:sp>
      <p:pic>
        <p:nvPicPr>
          <p:cNvPr id="406" name="Google Shape;406;p61"/>
          <p:cNvPicPr preferRelativeResize="0"/>
          <p:nvPr/>
        </p:nvPicPr>
        <p:blipFill>
          <a:blip r:embed="rId3">
            <a:alphaModFix/>
          </a:blip>
          <a:stretch>
            <a:fillRect/>
          </a:stretch>
        </p:blipFill>
        <p:spPr>
          <a:xfrm>
            <a:off x="357413" y="1684375"/>
            <a:ext cx="8429175" cy="744400"/>
          </a:xfrm>
          <a:prstGeom prst="rect">
            <a:avLst/>
          </a:prstGeom>
          <a:noFill/>
          <a:ln>
            <a:noFill/>
          </a:ln>
        </p:spPr>
      </p:pic>
      <p:pic>
        <p:nvPicPr>
          <p:cNvPr id="407" name="Google Shape;407;p61"/>
          <p:cNvPicPr preferRelativeResize="0"/>
          <p:nvPr/>
        </p:nvPicPr>
        <p:blipFill>
          <a:blip r:embed="rId4">
            <a:alphaModFix/>
          </a:blip>
          <a:stretch>
            <a:fillRect/>
          </a:stretch>
        </p:blipFill>
        <p:spPr>
          <a:xfrm>
            <a:off x="357425" y="2682251"/>
            <a:ext cx="7295100" cy="688825"/>
          </a:xfrm>
          <a:prstGeom prst="rect">
            <a:avLst/>
          </a:prstGeom>
          <a:noFill/>
          <a:ln>
            <a:noFill/>
          </a:ln>
        </p:spPr>
      </p:pic>
      <p:pic>
        <p:nvPicPr>
          <p:cNvPr id="408" name="Google Shape;408;p61"/>
          <p:cNvPicPr preferRelativeResize="0"/>
          <p:nvPr/>
        </p:nvPicPr>
        <p:blipFill>
          <a:blip r:embed="rId5">
            <a:alphaModFix/>
          </a:blip>
          <a:stretch>
            <a:fillRect/>
          </a:stretch>
        </p:blipFill>
        <p:spPr>
          <a:xfrm>
            <a:off x="3291551" y="3371075"/>
            <a:ext cx="3524494" cy="6888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62"/>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Analisis Rasio Aktivitas : PT.Manpro</a:t>
            </a:r>
            <a:endParaRPr/>
          </a:p>
        </p:txBody>
      </p:sp>
      <p:pic>
        <p:nvPicPr>
          <p:cNvPr id="414" name="Google Shape;414;p62"/>
          <p:cNvPicPr preferRelativeResize="0"/>
          <p:nvPr/>
        </p:nvPicPr>
        <p:blipFill>
          <a:blip r:embed="rId3">
            <a:alphaModFix/>
          </a:blip>
          <a:stretch>
            <a:fillRect/>
          </a:stretch>
        </p:blipFill>
        <p:spPr>
          <a:xfrm>
            <a:off x="1429450" y="3351125"/>
            <a:ext cx="6285075" cy="778875"/>
          </a:xfrm>
          <a:prstGeom prst="rect">
            <a:avLst/>
          </a:prstGeom>
          <a:noFill/>
          <a:ln>
            <a:noFill/>
          </a:ln>
        </p:spPr>
      </p:pic>
      <p:pic>
        <p:nvPicPr>
          <p:cNvPr id="415" name="Google Shape;415;p62"/>
          <p:cNvPicPr preferRelativeResize="0"/>
          <p:nvPr/>
        </p:nvPicPr>
        <p:blipFill>
          <a:blip r:embed="rId4">
            <a:alphaModFix/>
          </a:blip>
          <a:stretch>
            <a:fillRect/>
          </a:stretch>
        </p:blipFill>
        <p:spPr>
          <a:xfrm>
            <a:off x="1217925" y="1798950"/>
            <a:ext cx="6361249" cy="643925"/>
          </a:xfrm>
          <a:prstGeom prst="rect">
            <a:avLst/>
          </a:prstGeom>
          <a:noFill/>
          <a:ln>
            <a:noFill/>
          </a:ln>
        </p:spPr>
      </p:pic>
      <p:pic>
        <p:nvPicPr>
          <p:cNvPr id="416" name="Google Shape;416;p62"/>
          <p:cNvPicPr preferRelativeResize="0"/>
          <p:nvPr/>
        </p:nvPicPr>
        <p:blipFill>
          <a:blip r:embed="rId5">
            <a:alphaModFix/>
          </a:blip>
          <a:stretch>
            <a:fillRect/>
          </a:stretch>
        </p:blipFill>
        <p:spPr>
          <a:xfrm>
            <a:off x="3918450" y="2395825"/>
            <a:ext cx="4500425" cy="5993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63"/>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Analisis Rasio Profitabilitas : PT.Manpro</a:t>
            </a:r>
            <a:endParaRPr/>
          </a:p>
        </p:txBody>
      </p:sp>
      <p:sp>
        <p:nvSpPr>
          <p:cNvPr id="422" name="Google Shape;422;p63"/>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Gros Profit Margin 	= Penjualan – Harga Pokok Penjualan / Penjualan</a:t>
            </a:r>
            <a:br>
              <a:rPr lang="en"/>
            </a:br>
            <a:r>
              <a:rPr lang="en"/>
              <a:t>					= 1.500.000/4.000.000</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Clr>
                <a:schemeClr val="dk1"/>
              </a:buClr>
              <a:buSzPts val="1100"/>
              <a:buFont typeface="Arial"/>
              <a:buNone/>
            </a:pPr>
            <a:r>
              <a:rPr lang="en"/>
              <a:t>Net Profit Margin 	= Laba Bersih Setelah Pajak / Penjualan</a:t>
            </a:r>
            <a:br>
              <a:rPr lang="en"/>
            </a:br>
            <a:r>
              <a:rPr lang="en"/>
              <a:t>					= 250.000/4.000.000</a:t>
            </a:r>
            <a:endParaRPr/>
          </a:p>
        </p:txBody>
      </p:sp>
      <p:pic>
        <p:nvPicPr>
          <p:cNvPr id="423" name="Google Shape;423;p63"/>
          <p:cNvPicPr preferRelativeResize="0"/>
          <p:nvPr/>
        </p:nvPicPr>
        <p:blipFill rotWithShape="1">
          <a:blip r:embed="rId3">
            <a:alphaModFix/>
          </a:blip>
          <a:srcRect b="66689"/>
          <a:stretch/>
        </p:blipFill>
        <p:spPr>
          <a:xfrm>
            <a:off x="2700825" y="2156100"/>
            <a:ext cx="5521630" cy="831300"/>
          </a:xfrm>
          <a:prstGeom prst="rect">
            <a:avLst/>
          </a:prstGeom>
          <a:noFill/>
          <a:ln>
            <a:noFill/>
          </a:ln>
        </p:spPr>
      </p:pic>
      <p:pic>
        <p:nvPicPr>
          <p:cNvPr id="424" name="Google Shape;424;p63"/>
          <p:cNvPicPr preferRelativeResize="0"/>
          <p:nvPr/>
        </p:nvPicPr>
        <p:blipFill rotWithShape="1">
          <a:blip r:embed="rId3">
            <a:alphaModFix/>
          </a:blip>
          <a:srcRect t="87590"/>
          <a:stretch/>
        </p:blipFill>
        <p:spPr>
          <a:xfrm>
            <a:off x="2700825" y="3907433"/>
            <a:ext cx="5704525" cy="31995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6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Analisis Rasio Profitabilitas : PT.Manpro</a:t>
            </a:r>
            <a:endParaRPr/>
          </a:p>
        </p:txBody>
      </p:sp>
      <p:sp>
        <p:nvSpPr>
          <p:cNvPr id="430" name="Google Shape;430;p6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Return on Sales (ROS) =  Laba Sebelum Pajak dan Bunga / Penjualan</a:t>
            </a:r>
            <a:br>
              <a:rPr lang="en"/>
            </a:br>
            <a:r>
              <a:rPr lang="en"/>
              <a:t>					= 500.000/4.000.000</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r>
              <a:rPr lang="en" sz="1600"/>
              <a:t>ROCE 	= Laba Sebelum Pajak dan Bunga / Modal Kerja</a:t>
            </a:r>
            <a:br>
              <a:rPr lang="en" sz="1600"/>
            </a:br>
            <a:r>
              <a:rPr lang="en" sz="1600"/>
              <a:t>ROCE 	= Laba Sebelum Pajak dan Bunga / (Total Aset – Kewajiban)</a:t>
            </a:r>
            <a:br>
              <a:rPr lang="en" sz="1600"/>
            </a:br>
            <a:endParaRPr/>
          </a:p>
        </p:txBody>
      </p:sp>
      <p:pic>
        <p:nvPicPr>
          <p:cNvPr id="431" name="Google Shape;431;p64"/>
          <p:cNvPicPr preferRelativeResize="0"/>
          <p:nvPr/>
        </p:nvPicPr>
        <p:blipFill rotWithShape="1">
          <a:blip r:embed="rId3">
            <a:alphaModFix/>
          </a:blip>
          <a:srcRect b="88408"/>
          <a:stretch/>
        </p:blipFill>
        <p:spPr>
          <a:xfrm>
            <a:off x="2665621" y="2289750"/>
            <a:ext cx="5679041" cy="297525"/>
          </a:xfrm>
          <a:prstGeom prst="rect">
            <a:avLst/>
          </a:prstGeom>
          <a:noFill/>
          <a:ln>
            <a:noFill/>
          </a:ln>
        </p:spPr>
      </p:pic>
      <p:pic>
        <p:nvPicPr>
          <p:cNvPr id="432" name="Google Shape;432;p64"/>
          <p:cNvPicPr preferRelativeResize="0"/>
          <p:nvPr/>
        </p:nvPicPr>
        <p:blipFill rotWithShape="1">
          <a:blip r:embed="rId3">
            <a:alphaModFix/>
          </a:blip>
          <a:srcRect t="65945" b="22462"/>
          <a:stretch/>
        </p:blipFill>
        <p:spPr>
          <a:xfrm>
            <a:off x="2665550" y="1992225"/>
            <a:ext cx="5679175" cy="297525"/>
          </a:xfrm>
          <a:prstGeom prst="rect">
            <a:avLst/>
          </a:prstGeom>
          <a:noFill/>
          <a:ln>
            <a:noFill/>
          </a:ln>
        </p:spPr>
      </p:pic>
      <p:pic>
        <p:nvPicPr>
          <p:cNvPr id="433" name="Google Shape;433;p64"/>
          <p:cNvPicPr preferRelativeResize="0"/>
          <p:nvPr/>
        </p:nvPicPr>
        <p:blipFill rotWithShape="1">
          <a:blip r:embed="rId4">
            <a:alphaModFix/>
          </a:blip>
          <a:srcRect t="84753"/>
          <a:stretch/>
        </p:blipFill>
        <p:spPr>
          <a:xfrm>
            <a:off x="1500275" y="3796648"/>
            <a:ext cx="7075700" cy="3473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65"/>
          <p:cNvSpPr txBox="1">
            <a:spLocks noGrp="1"/>
          </p:cNvSpPr>
          <p:nvPr>
            <p:ph type="title"/>
          </p:nvPr>
        </p:nvSpPr>
        <p:spPr>
          <a:xfrm>
            <a:off x="773700" y="1806450"/>
            <a:ext cx="7596600" cy="153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TERIMAKASIH !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6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Referensi</a:t>
            </a:r>
            <a:endParaRPr/>
          </a:p>
        </p:txBody>
      </p:sp>
      <p:sp>
        <p:nvSpPr>
          <p:cNvPr id="444" name="Google Shape;444;p66"/>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u="sng" dirty="0">
                <a:solidFill>
                  <a:schemeClr val="hlink"/>
                </a:solidFill>
                <a:hlinkClick r:id="rId3"/>
              </a:rPr>
              <a:t>https://dosenakuntansi.com/rasio-aktivitas</a:t>
            </a:r>
            <a:endParaRPr sz="2000" dirty="0"/>
          </a:p>
          <a:p>
            <a:pPr marL="457200" lvl="0" indent="-355600" algn="l" rtl="0">
              <a:spcBef>
                <a:spcPts val="0"/>
              </a:spcBef>
              <a:spcAft>
                <a:spcPts val="0"/>
              </a:spcAft>
              <a:buSzPts val="2000"/>
              <a:buChar char="❏"/>
            </a:pPr>
            <a:r>
              <a:rPr lang="en" sz="2000" u="sng" dirty="0">
                <a:solidFill>
                  <a:schemeClr val="hlink"/>
                </a:solidFill>
                <a:hlinkClick r:id="rId4"/>
              </a:rPr>
              <a:t>https://jarcomsys.wordpress.com/2009/10/28/analisis-rasio-keuangan/</a:t>
            </a:r>
            <a:endParaRPr sz="2000" dirty="0"/>
          </a:p>
          <a:p>
            <a:pPr marL="457200" lvl="0" indent="-355600" algn="l" rtl="0">
              <a:spcBef>
                <a:spcPts val="0"/>
              </a:spcBef>
              <a:spcAft>
                <a:spcPts val="0"/>
              </a:spcAft>
              <a:buSzPts val="2000"/>
              <a:buChar char="❏"/>
            </a:pPr>
            <a:r>
              <a:rPr lang="en" sz="2000" dirty="0">
                <a:hlinkClick r:id="rId5"/>
              </a:rPr>
              <a:t>https://www.jurnal.id/id/blog/2017-pengertian-rasio-likuiditas-jenis-dan-kegunaannya-dalam-perusahaan/</a:t>
            </a:r>
            <a:endParaRPr lang="en" sz="2000" dirty="0"/>
          </a:p>
          <a:p>
            <a:pPr marL="457200" lvl="0" indent="-355600" algn="l" rtl="0">
              <a:spcBef>
                <a:spcPts val="0"/>
              </a:spcBef>
              <a:spcAft>
                <a:spcPts val="0"/>
              </a:spcAft>
              <a:buSzPts val="2000"/>
              <a:buChar char="❏"/>
            </a:pPr>
            <a:endParaRPr lang="en" sz="2000" dirty="0"/>
          </a:p>
          <a:p>
            <a:pPr marL="457200" lvl="0" indent="-355600" algn="l" rtl="0">
              <a:spcBef>
                <a:spcPts val="0"/>
              </a:spcBef>
              <a:spcAft>
                <a:spcPts val="0"/>
              </a:spcAft>
              <a:buSzPts val="2000"/>
              <a:buChar char="❏"/>
            </a:pPr>
            <a:endParaRPr lang="en" sz="2000" dirty="0"/>
          </a:p>
          <a:p>
            <a:pPr marL="101600" lvl="0" indent="0" algn="l" rtl="0">
              <a:spcBef>
                <a:spcPts val="0"/>
              </a:spcBef>
              <a:spcAft>
                <a:spcPts val="0"/>
              </a:spcAft>
              <a:buSzPts val="2000"/>
              <a:buNone/>
            </a:pPr>
            <a:endParaRPr sz="2000" dirty="0"/>
          </a:p>
        </p:txBody>
      </p:sp>
    </p:spTree>
  </p:cSld>
  <p:clrMapOvr>
    <a:masterClrMapping/>
  </p:clrMapOvr>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2188</Words>
  <Application>Microsoft Office PowerPoint</Application>
  <PresentationFormat>On-screen Show (16:9)</PresentationFormat>
  <Paragraphs>210</Paragraphs>
  <Slides>54</Slides>
  <Notes>54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Open Sans</vt:lpstr>
      <vt:lpstr>Arial</vt:lpstr>
      <vt:lpstr>Comic Sans MS</vt:lpstr>
      <vt:lpstr>Economica</vt:lpstr>
      <vt:lpstr>Luxe</vt:lpstr>
      <vt:lpstr>Analisis Rasio Keuangan</vt:lpstr>
      <vt:lpstr>Apa itu Analisis Rasio Keuangan ?</vt:lpstr>
      <vt:lpstr>Laporan Keuangan Perusahaan</vt:lpstr>
      <vt:lpstr>Manfaat Analisis Rasio Keuangan</vt:lpstr>
      <vt:lpstr>Jenis-jenis Analisis Rasio Keuangan</vt:lpstr>
      <vt:lpstr>Analisis Rasio Likuiditas</vt:lpstr>
      <vt:lpstr>Analisis Rasio Likuiditas</vt:lpstr>
      <vt:lpstr>Analisis Rasio Likuiditas</vt:lpstr>
      <vt:lpstr>Analisis Rasio Likuiditas</vt:lpstr>
      <vt:lpstr>Analisis Rasio Likuiditas</vt:lpstr>
      <vt:lpstr>Analisis Rasio Solvabilitas </vt:lpstr>
      <vt:lpstr>Analisis Rasio Solvabilitas </vt:lpstr>
      <vt:lpstr>Analisis Rasio Solvabilitas </vt:lpstr>
      <vt:lpstr>Analisis Rasio Solvabilitas </vt:lpstr>
      <vt:lpstr>Analisis Rasio Solvabilitas </vt:lpstr>
      <vt:lpstr>Analisis Rasio Solvabilitas </vt:lpstr>
      <vt:lpstr>Analisis Rasio Aktivitas/Efisiensi</vt:lpstr>
      <vt:lpstr>Analisis Rasio Aktivitas</vt:lpstr>
      <vt:lpstr>Analisis Rasio Aktivitas</vt:lpstr>
      <vt:lpstr>Analisis Rasio Aktivitas</vt:lpstr>
      <vt:lpstr>Analisis Rasio Aktivitas</vt:lpstr>
      <vt:lpstr>Analisis Rasio Aktivitas</vt:lpstr>
      <vt:lpstr>Analisis Rasio Aktivitas</vt:lpstr>
      <vt:lpstr>Analisis Rasio Aktivitas</vt:lpstr>
      <vt:lpstr>Analisis Rasio Profitabilitas</vt:lpstr>
      <vt:lpstr>Analisis Rasio Profitabilitas</vt:lpstr>
      <vt:lpstr>Analisis Rasio Profitabilitas</vt:lpstr>
      <vt:lpstr>Analisis Rasio Profitabilitas (Marjin Laba Kotor)</vt:lpstr>
      <vt:lpstr>Analisis Rasio Profitabilitas (Marjin Laba Bersih)</vt:lpstr>
      <vt:lpstr>Analisis Rasio Profitabilitas (Rasio Pengembalian Aset)</vt:lpstr>
      <vt:lpstr>Analisis Rasio Profitabilitas (Rasio Pengembalian Ekuitas)</vt:lpstr>
      <vt:lpstr>Analisis Rasio Profitabilitas (Rasio Pengembalian Penjualan)</vt:lpstr>
      <vt:lpstr>Analisis Rasio Profitabilitas (Pengembalian Modal yang Digunakan)</vt:lpstr>
      <vt:lpstr>Analisis Rasio Profitabilitas (Return on Investment)</vt:lpstr>
      <vt:lpstr>Analisis Rasio Profitabilitas (Return on Investment)</vt:lpstr>
      <vt:lpstr>Analisis Rasio Profitabilitas (Earning per Share)</vt:lpstr>
      <vt:lpstr>Analisis Rasio Profitabilitas (Earning per Share)</vt:lpstr>
      <vt:lpstr>Contoh Kasus : PT.Manpro </vt:lpstr>
      <vt:lpstr>Neraca Perusahaan</vt:lpstr>
      <vt:lpstr>Laporan Rugi-Laba</vt:lpstr>
      <vt:lpstr>Analisis Rasio Likuiditas : PT.Manpro</vt:lpstr>
      <vt:lpstr>Analisis Rasio Likuiditas : PT.Manpro</vt:lpstr>
      <vt:lpstr>Analisis Rasio Likuiditas : PT.Manpro</vt:lpstr>
      <vt:lpstr>Analisis Rasio Solvabilitas (Leverage) : PT.Manpro</vt:lpstr>
      <vt:lpstr>Analisis Rasio Solvabilitas (Leverage) : PT.Manpro</vt:lpstr>
      <vt:lpstr>Analisis Rasio Solvabilitas (Leverage) : PT.Manpro</vt:lpstr>
      <vt:lpstr>Analisis Rasio Solvabilitas (Leverage) : PT.Manpro</vt:lpstr>
      <vt:lpstr>Analisis Rasio Aktivitas : PT.Manpro</vt:lpstr>
      <vt:lpstr>Analisis Rasio Aktivitas : PT.Manpro</vt:lpstr>
      <vt:lpstr>Analisis Rasio Aktivitas : PT.Manpro</vt:lpstr>
      <vt:lpstr>Analisis Rasio Profitabilitas : PT.Manpro</vt:lpstr>
      <vt:lpstr>Analisis Rasio Profitabilitas : PT.Manpro</vt:lpstr>
      <vt:lpstr>TERIMAKASIH ! </vt:lpstr>
      <vt:lpstr>Referensi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Analisis Rasio Keuangan</dc:title>
  <cp:lastModifiedBy>Fadhli</cp:lastModifiedBy>
  <cp:revision>3</cp:revision>
  <dcterms:modified xsi:type="dcterms:W3CDTF">2019-11-07T04:36:12Z</dcterms:modified>
</cp:coreProperties>
</file>